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63" r:id="rId3"/>
    <p:sldId id="264" r:id="rId4"/>
    <p:sldId id="265" r:id="rId5"/>
    <p:sldId id="269" r:id="rId6"/>
    <p:sldId id="270" r:id="rId7"/>
    <p:sldId id="273" r:id="rId8"/>
    <p:sldId id="272" r:id="rId9"/>
    <p:sldId id="275" r:id="rId10"/>
    <p:sldId id="277" r:id="rId11"/>
    <p:sldId id="280" r:id="rId12"/>
    <p:sldId id="281" r:id="rId13"/>
    <p:sldId id="282" r:id="rId14"/>
    <p:sldId id="285" r:id="rId15"/>
  </p:sldIdLst>
  <p:sldSz cx="18288000" cy="10287000"/>
  <p:notesSz cx="6858000" cy="9144000"/>
  <p:embeddedFontLst>
    <p:embeddedFont>
      <p:font typeface="League Spartan" panose="020B0604020202020204" charset="0"/>
      <p:regular r:id="rId17"/>
    </p:embeddedFont>
    <p:embeddedFont>
      <p:font typeface="Libre Baskerville" panose="02000000000000000000" pitchFamily="2" charset="0"/>
      <p:regular r:id="rId18"/>
      <p:bold r:id="rId19"/>
      <p:italic r:id="rId20"/>
    </p:embeddedFont>
    <p:embeddedFont>
      <p:font typeface="Libre Baskerville Bold" panose="020B0604020202020204"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61D1D-1371-440B-9CDE-C859248AE883}" v="39" dt="2025-10-21T18:20:11.3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520DEC-3B69-457B-BB67-76723973EA56}" type="doc">
      <dgm:prSet loTypeId="urn:microsoft.com/office/officeart/2008/layout/AlternatingHexagons" loCatId="list" qsTypeId="urn:microsoft.com/office/officeart/2005/8/quickstyle/simple1" qsCatId="simple" csTypeId="urn:microsoft.com/office/officeart/2005/8/colors/accent1_2" csCatId="accent1"/>
      <dgm:spPr/>
      <dgm:t>
        <a:bodyPr/>
        <a:lstStyle/>
        <a:p>
          <a:endParaRPr lang="en-US"/>
        </a:p>
      </dgm:t>
    </dgm:pt>
    <dgm:pt modelId="{DF1D4F7A-78F5-4D2E-9BD3-C59535335079}">
      <dgm:prSet/>
      <dgm:spPr/>
      <dgm:t>
        <a:bodyPr/>
        <a:lstStyle/>
        <a:p>
          <a:r>
            <a:rPr lang="en-US"/>
            <a:t>WELCOME!</a:t>
          </a:r>
        </a:p>
      </dgm:t>
    </dgm:pt>
    <dgm:pt modelId="{5EE5CAD8-E78B-460F-9F94-3A40DDA8139E}" type="parTrans" cxnId="{C6A85D9A-8816-4DA9-AD80-15BA3C0A7571}">
      <dgm:prSet/>
      <dgm:spPr/>
      <dgm:t>
        <a:bodyPr/>
        <a:lstStyle/>
        <a:p>
          <a:endParaRPr lang="en-US"/>
        </a:p>
      </dgm:t>
    </dgm:pt>
    <dgm:pt modelId="{1CEBDEBD-154E-497A-84A3-03A9566326DC}" type="sibTrans" cxnId="{C6A85D9A-8816-4DA9-AD80-15BA3C0A7571}">
      <dgm:prSet/>
      <dgm:spPr/>
      <dgm:t>
        <a:bodyPr/>
        <a:lstStyle/>
        <a:p>
          <a:endParaRPr lang="en-US"/>
        </a:p>
      </dgm:t>
    </dgm:pt>
    <dgm:pt modelId="{58056552-BE7D-4E51-B668-A3E0032659BB}">
      <dgm:prSet/>
      <dgm:spPr/>
      <dgm:t>
        <a:bodyPr/>
        <a:lstStyle/>
        <a:p>
          <a:r>
            <a:rPr lang="en-US"/>
            <a:t>TO PASASDENA</a:t>
          </a:r>
        </a:p>
      </dgm:t>
    </dgm:pt>
    <dgm:pt modelId="{079BD04E-A44C-4C35-92EE-243121170E33}" type="parTrans" cxnId="{DA048201-D638-4BCA-B852-E518857CC029}">
      <dgm:prSet/>
      <dgm:spPr/>
      <dgm:t>
        <a:bodyPr/>
        <a:lstStyle/>
        <a:p>
          <a:endParaRPr lang="en-US"/>
        </a:p>
      </dgm:t>
    </dgm:pt>
    <dgm:pt modelId="{DA670B1D-76B2-44EB-A92A-C5ECB330674B}" type="sibTrans" cxnId="{DA048201-D638-4BCA-B852-E518857CC029}">
      <dgm:prSet/>
      <dgm:spPr/>
      <dgm:t>
        <a:bodyPr/>
        <a:lstStyle/>
        <a:p>
          <a:endParaRPr lang="en-US"/>
        </a:p>
      </dgm:t>
    </dgm:pt>
    <dgm:pt modelId="{2E8CE981-CA40-4307-8298-564A92351AB8}" type="pres">
      <dgm:prSet presAssocID="{B5520DEC-3B69-457B-BB67-76723973EA56}" presName="Name0" presStyleCnt="0">
        <dgm:presLayoutVars>
          <dgm:chMax/>
          <dgm:chPref/>
          <dgm:dir/>
          <dgm:animLvl val="lvl"/>
        </dgm:presLayoutVars>
      </dgm:prSet>
      <dgm:spPr/>
    </dgm:pt>
    <dgm:pt modelId="{B8A8F794-A93D-4552-8829-D9B8A939A03A}" type="pres">
      <dgm:prSet presAssocID="{DF1D4F7A-78F5-4D2E-9BD3-C59535335079}" presName="composite" presStyleCnt="0"/>
      <dgm:spPr/>
    </dgm:pt>
    <dgm:pt modelId="{0F0C6307-8598-4BAA-A8BF-968D75AE7C94}" type="pres">
      <dgm:prSet presAssocID="{DF1D4F7A-78F5-4D2E-9BD3-C59535335079}" presName="Parent1" presStyleLbl="node1" presStyleIdx="0" presStyleCnt="4">
        <dgm:presLayoutVars>
          <dgm:chMax val="1"/>
          <dgm:chPref val="1"/>
          <dgm:bulletEnabled val="1"/>
        </dgm:presLayoutVars>
      </dgm:prSet>
      <dgm:spPr/>
    </dgm:pt>
    <dgm:pt modelId="{7FF594A0-E123-4A80-8D11-1B2A9BAFE155}" type="pres">
      <dgm:prSet presAssocID="{DF1D4F7A-78F5-4D2E-9BD3-C59535335079}" presName="Childtext1" presStyleLbl="revTx" presStyleIdx="0" presStyleCnt="2">
        <dgm:presLayoutVars>
          <dgm:chMax val="0"/>
          <dgm:chPref val="0"/>
          <dgm:bulletEnabled val="1"/>
        </dgm:presLayoutVars>
      </dgm:prSet>
      <dgm:spPr/>
    </dgm:pt>
    <dgm:pt modelId="{F42D33A1-1435-4B94-AA66-31D2CBC37431}" type="pres">
      <dgm:prSet presAssocID="{DF1D4F7A-78F5-4D2E-9BD3-C59535335079}" presName="BalanceSpacing" presStyleCnt="0"/>
      <dgm:spPr/>
    </dgm:pt>
    <dgm:pt modelId="{BD94341C-4A6A-41B7-8469-B2BD566AC865}" type="pres">
      <dgm:prSet presAssocID="{DF1D4F7A-78F5-4D2E-9BD3-C59535335079}" presName="BalanceSpacing1" presStyleCnt="0"/>
      <dgm:spPr/>
    </dgm:pt>
    <dgm:pt modelId="{E884C1DF-7BB1-4669-AE2B-AE6D8041AB23}" type="pres">
      <dgm:prSet presAssocID="{1CEBDEBD-154E-497A-84A3-03A9566326DC}" presName="Accent1Text" presStyleLbl="node1" presStyleIdx="1" presStyleCnt="4"/>
      <dgm:spPr/>
    </dgm:pt>
    <dgm:pt modelId="{C5AD9997-C6A3-4E68-9C76-13991EDEA1C5}" type="pres">
      <dgm:prSet presAssocID="{1CEBDEBD-154E-497A-84A3-03A9566326DC}" presName="spaceBetweenRectangles" presStyleCnt="0"/>
      <dgm:spPr/>
    </dgm:pt>
    <dgm:pt modelId="{AF3D28F7-2C24-472B-B4BE-58FAEFC85DE4}" type="pres">
      <dgm:prSet presAssocID="{58056552-BE7D-4E51-B668-A3E0032659BB}" presName="composite" presStyleCnt="0"/>
      <dgm:spPr/>
    </dgm:pt>
    <dgm:pt modelId="{AD5CC615-0C19-485C-A864-0F7A83726010}" type="pres">
      <dgm:prSet presAssocID="{58056552-BE7D-4E51-B668-A3E0032659BB}" presName="Parent1" presStyleLbl="node1" presStyleIdx="2" presStyleCnt="4">
        <dgm:presLayoutVars>
          <dgm:chMax val="1"/>
          <dgm:chPref val="1"/>
          <dgm:bulletEnabled val="1"/>
        </dgm:presLayoutVars>
      </dgm:prSet>
      <dgm:spPr/>
    </dgm:pt>
    <dgm:pt modelId="{311F60F0-67A2-4C5C-8823-251C30264601}" type="pres">
      <dgm:prSet presAssocID="{58056552-BE7D-4E51-B668-A3E0032659BB}" presName="Childtext1" presStyleLbl="revTx" presStyleIdx="1" presStyleCnt="2">
        <dgm:presLayoutVars>
          <dgm:chMax val="0"/>
          <dgm:chPref val="0"/>
          <dgm:bulletEnabled val="1"/>
        </dgm:presLayoutVars>
      </dgm:prSet>
      <dgm:spPr/>
    </dgm:pt>
    <dgm:pt modelId="{3D3EAB29-3514-47FF-8328-456066236B05}" type="pres">
      <dgm:prSet presAssocID="{58056552-BE7D-4E51-B668-A3E0032659BB}" presName="BalanceSpacing" presStyleCnt="0"/>
      <dgm:spPr/>
    </dgm:pt>
    <dgm:pt modelId="{AAA647DE-CE18-4EB3-8848-DA7A959AE0E7}" type="pres">
      <dgm:prSet presAssocID="{58056552-BE7D-4E51-B668-A3E0032659BB}" presName="BalanceSpacing1" presStyleCnt="0"/>
      <dgm:spPr/>
    </dgm:pt>
    <dgm:pt modelId="{9B329A71-5D0C-45DC-BF96-90F944BDD441}" type="pres">
      <dgm:prSet presAssocID="{DA670B1D-76B2-44EB-A92A-C5ECB330674B}" presName="Accent1Text" presStyleLbl="node1" presStyleIdx="3" presStyleCnt="4"/>
      <dgm:spPr/>
    </dgm:pt>
  </dgm:ptLst>
  <dgm:cxnLst>
    <dgm:cxn modelId="{DA048201-D638-4BCA-B852-E518857CC029}" srcId="{B5520DEC-3B69-457B-BB67-76723973EA56}" destId="{58056552-BE7D-4E51-B668-A3E0032659BB}" srcOrd="1" destOrd="0" parTransId="{079BD04E-A44C-4C35-92EE-243121170E33}" sibTransId="{DA670B1D-76B2-44EB-A92A-C5ECB330674B}"/>
    <dgm:cxn modelId="{4333C303-DA51-4E04-84C2-0E539C8E3AF4}" type="presOf" srcId="{1CEBDEBD-154E-497A-84A3-03A9566326DC}" destId="{E884C1DF-7BB1-4669-AE2B-AE6D8041AB23}" srcOrd="0" destOrd="0" presId="urn:microsoft.com/office/officeart/2008/layout/AlternatingHexagons"/>
    <dgm:cxn modelId="{5008B25F-2F0D-4DA4-B75F-6A8A7180D25B}" type="presOf" srcId="{B5520DEC-3B69-457B-BB67-76723973EA56}" destId="{2E8CE981-CA40-4307-8298-564A92351AB8}" srcOrd="0" destOrd="0" presId="urn:microsoft.com/office/officeart/2008/layout/AlternatingHexagons"/>
    <dgm:cxn modelId="{F155A55A-77A3-41D4-9A96-0338AA696F1B}" type="presOf" srcId="{58056552-BE7D-4E51-B668-A3E0032659BB}" destId="{AD5CC615-0C19-485C-A864-0F7A83726010}" srcOrd="0" destOrd="0" presId="urn:microsoft.com/office/officeart/2008/layout/AlternatingHexagons"/>
    <dgm:cxn modelId="{C6A85D9A-8816-4DA9-AD80-15BA3C0A7571}" srcId="{B5520DEC-3B69-457B-BB67-76723973EA56}" destId="{DF1D4F7A-78F5-4D2E-9BD3-C59535335079}" srcOrd="0" destOrd="0" parTransId="{5EE5CAD8-E78B-460F-9F94-3A40DDA8139E}" sibTransId="{1CEBDEBD-154E-497A-84A3-03A9566326DC}"/>
    <dgm:cxn modelId="{7F922ECE-DEDF-4B14-A879-3ECAEB4405FA}" type="presOf" srcId="{DA670B1D-76B2-44EB-A92A-C5ECB330674B}" destId="{9B329A71-5D0C-45DC-BF96-90F944BDD441}" srcOrd="0" destOrd="0" presId="urn:microsoft.com/office/officeart/2008/layout/AlternatingHexagons"/>
    <dgm:cxn modelId="{B29CE9F2-1ACD-4FA7-8481-BB18789A09E1}" type="presOf" srcId="{DF1D4F7A-78F5-4D2E-9BD3-C59535335079}" destId="{0F0C6307-8598-4BAA-A8BF-968D75AE7C94}" srcOrd="0" destOrd="0" presId="urn:microsoft.com/office/officeart/2008/layout/AlternatingHexagons"/>
    <dgm:cxn modelId="{FEDED602-BFAD-4D61-BE92-917F1AE844C1}" type="presParOf" srcId="{2E8CE981-CA40-4307-8298-564A92351AB8}" destId="{B8A8F794-A93D-4552-8829-D9B8A939A03A}" srcOrd="0" destOrd="0" presId="urn:microsoft.com/office/officeart/2008/layout/AlternatingHexagons"/>
    <dgm:cxn modelId="{52E6CE97-B4B8-4831-91B6-AD51B751F821}" type="presParOf" srcId="{B8A8F794-A93D-4552-8829-D9B8A939A03A}" destId="{0F0C6307-8598-4BAA-A8BF-968D75AE7C94}" srcOrd="0" destOrd="0" presId="urn:microsoft.com/office/officeart/2008/layout/AlternatingHexagons"/>
    <dgm:cxn modelId="{F3C80E78-E264-46D3-898F-E5DEE2F805A1}" type="presParOf" srcId="{B8A8F794-A93D-4552-8829-D9B8A939A03A}" destId="{7FF594A0-E123-4A80-8D11-1B2A9BAFE155}" srcOrd="1" destOrd="0" presId="urn:microsoft.com/office/officeart/2008/layout/AlternatingHexagons"/>
    <dgm:cxn modelId="{190206D7-DBD3-43CC-A900-A8EDBB3DDAF4}" type="presParOf" srcId="{B8A8F794-A93D-4552-8829-D9B8A939A03A}" destId="{F42D33A1-1435-4B94-AA66-31D2CBC37431}" srcOrd="2" destOrd="0" presId="urn:microsoft.com/office/officeart/2008/layout/AlternatingHexagons"/>
    <dgm:cxn modelId="{F25036B7-7B4F-470A-BC9C-ACD25B268BDE}" type="presParOf" srcId="{B8A8F794-A93D-4552-8829-D9B8A939A03A}" destId="{BD94341C-4A6A-41B7-8469-B2BD566AC865}" srcOrd="3" destOrd="0" presId="urn:microsoft.com/office/officeart/2008/layout/AlternatingHexagons"/>
    <dgm:cxn modelId="{BA87B57A-2537-499A-9194-2AB6F0B5FDB9}" type="presParOf" srcId="{B8A8F794-A93D-4552-8829-D9B8A939A03A}" destId="{E884C1DF-7BB1-4669-AE2B-AE6D8041AB23}" srcOrd="4" destOrd="0" presId="urn:microsoft.com/office/officeart/2008/layout/AlternatingHexagons"/>
    <dgm:cxn modelId="{F85B23CC-6341-4CD7-B0DD-537DCEF9DA56}" type="presParOf" srcId="{2E8CE981-CA40-4307-8298-564A92351AB8}" destId="{C5AD9997-C6A3-4E68-9C76-13991EDEA1C5}" srcOrd="1" destOrd="0" presId="urn:microsoft.com/office/officeart/2008/layout/AlternatingHexagons"/>
    <dgm:cxn modelId="{E6B18170-B297-4A70-B6F5-65C1A63A12E2}" type="presParOf" srcId="{2E8CE981-CA40-4307-8298-564A92351AB8}" destId="{AF3D28F7-2C24-472B-B4BE-58FAEFC85DE4}" srcOrd="2" destOrd="0" presId="urn:microsoft.com/office/officeart/2008/layout/AlternatingHexagons"/>
    <dgm:cxn modelId="{4078B892-1274-4E4B-92A3-F70E551D8444}" type="presParOf" srcId="{AF3D28F7-2C24-472B-B4BE-58FAEFC85DE4}" destId="{AD5CC615-0C19-485C-A864-0F7A83726010}" srcOrd="0" destOrd="0" presId="urn:microsoft.com/office/officeart/2008/layout/AlternatingHexagons"/>
    <dgm:cxn modelId="{50B9EF0B-F671-4023-B157-32417013E3C1}" type="presParOf" srcId="{AF3D28F7-2C24-472B-B4BE-58FAEFC85DE4}" destId="{311F60F0-67A2-4C5C-8823-251C30264601}" srcOrd="1" destOrd="0" presId="urn:microsoft.com/office/officeart/2008/layout/AlternatingHexagons"/>
    <dgm:cxn modelId="{33FE6D69-1081-452B-8D20-50ED0206434C}" type="presParOf" srcId="{AF3D28F7-2C24-472B-B4BE-58FAEFC85DE4}" destId="{3D3EAB29-3514-47FF-8328-456066236B05}" srcOrd="2" destOrd="0" presId="urn:microsoft.com/office/officeart/2008/layout/AlternatingHexagons"/>
    <dgm:cxn modelId="{57B1EE78-081E-46B9-AB23-5FC224A1C00C}" type="presParOf" srcId="{AF3D28F7-2C24-472B-B4BE-58FAEFC85DE4}" destId="{AAA647DE-CE18-4EB3-8848-DA7A959AE0E7}" srcOrd="3" destOrd="0" presId="urn:microsoft.com/office/officeart/2008/layout/AlternatingHexagons"/>
    <dgm:cxn modelId="{E63C20D3-B3EA-4B1F-B951-C0A55AB7A95C}" type="presParOf" srcId="{AF3D28F7-2C24-472B-B4BE-58FAEFC85DE4}" destId="{9B329A71-5D0C-45DC-BF96-90F944BDD441}"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C6307-8598-4BAA-A8BF-968D75AE7C94}">
      <dsp:nvSpPr>
        <dsp:cNvPr id="0" name=""/>
        <dsp:cNvSpPr/>
      </dsp:nvSpPr>
      <dsp:spPr>
        <a:xfrm rot="5400000">
          <a:off x="7253106" y="108068"/>
          <a:ext cx="1656587" cy="144123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WELCOME!</a:t>
          </a:r>
        </a:p>
      </dsp:txBody>
      <dsp:txXfrm rot="-5400000">
        <a:off x="7585376" y="258543"/>
        <a:ext cx="992047" cy="1140284"/>
      </dsp:txXfrm>
    </dsp:sp>
    <dsp:sp modelId="{7FF594A0-E123-4A80-8D11-1B2A9BAFE155}">
      <dsp:nvSpPr>
        <dsp:cNvPr id="0" name=""/>
        <dsp:cNvSpPr/>
      </dsp:nvSpPr>
      <dsp:spPr>
        <a:xfrm>
          <a:off x="8845749" y="331708"/>
          <a:ext cx="1848752" cy="993952"/>
        </a:xfrm>
        <a:prstGeom prst="rect">
          <a:avLst/>
        </a:prstGeom>
        <a:noFill/>
        <a:ln>
          <a:noFill/>
        </a:ln>
        <a:effectLst/>
      </dsp:spPr>
      <dsp:style>
        <a:lnRef idx="0">
          <a:scrgbClr r="0" g="0" b="0"/>
        </a:lnRef>
        <a:fillRef idx="0">
          <a:scrgbClr r="0" g="0" b="0"/>
        </a:fillRef>
        <a:effectRef idx="0">
          <a:scrgbClr r="0" g="0" b="0"/>
        </a:effectRef>
        <a:fontRef idx="minor"/>
      </dsp:style>
    </dsp:sp>
    <dsp:sp modelId="{E884C1DF-7BB1-4669-AE2B-AE6D8041AB23}">
      <dsp:nvSpPr>
        <dsp:cNvPr id="0" name=""/>
        <dsp:cNvSpPr/>
      </dsp:nvSpPr>
      <dsp:spPr>
        <a:xfrm rot="5400000">
          <a:off x="5696576" y="108068"/>
          <a:ext cx="1656587" cy="144123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6028846" y="258543"/>
        <a:ext cx="992047" cy="1140284"/>
      </dsp:txXfrm>
    </dsp:sp>
    <dsp:sp modelId="{AD5CC615-0C19-485C-A864-0F7A83726010}">
      <dsp:nvSpPr>
        <dsp:cNvPr id="0" name=""/>
        <dsp:cNvSpPr/>
      </dsp:nvSpPr>
      <dsp:spPr>
        <a:xfrm rot="5400000">
          <a:off x="6471859" y="1400866"/>
          <a:ext cx="1656587" cy="144123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TO PASASDENA</a:t>
          </a:r>
        </a:p>
      </dsp:txBody>
      <dsp:txXfrm rot="-5400000">
        <a:off x="6804129" y="1551341"/>
        <a:ext cx="992047" cy="1140284"/>
      </dsp:txXfrm>
    </dsp:sp>
    <dsp:sp modelId="{311F60F0-67A2-4C5C-8823-251C30264601}">
      <dsp:nvSpPr>
        <dsp:cNvPr id="0" name=""/>
        <dsp:cNvSpPr/>
      </dsp:nvSpPr>
      <dsp:spPr>
        <a:xfrm>
          <a:off x="4730785" y="1624506"/>
          <a:ext cx="1789114" cy="993952"/>
        </a:xfrm>
        <a:prstGeom prst="rect">
          <a:avLst/>
        </a:prstGeom>
        <a:noFill/>
        <a:ln>
          <a:noFill/>
        </a:ln>
        <a:effectLst/>
      </dsp:spPr>
      <dsp:style>
        <a:lnRef idx="0">
          <a:scrgbClr r="0" g="0" b="0"/>
        </a:lnRef>
        <a:fillRef idx="0">
          <a:scrgbClr r="0" g="0" b="0"/>
        </a:fillRef>
        <a:effectRef idx="0">
          <a:scrgbClr r="0" g="0" b="0"/>
        </a:effectRef>
        <a:fontRef idx="minor"/>
      </dsp:style>
    </dsp:sp>
    <dsp:sp modelId="{9B329A71-5D0C-45DC-BF96-90F944BDD441}">
      <dsp:nvSpPr>
        <dsp:cNvPr id="0" name=""/>
        <dsp:cNvSpPr/>
      </dsp:nvSpPr>
      <dsp:spPr>
        <a:xfrm rot="5400000">
          <a:off x="8028389" y="1400866"/>
          <a:ext cx="1656587" cy="144123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8360659" y="1551341"/>
        <a:ext cx="992047" cy="114028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BM and SLK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214" y="0"/>
            <a:ext cx="18548822" cy="10287000"/>
            <a:chOff x="0" y="0"/>
            <a:chExt cx="4885286" cy="2709333"/>
          </a:xfrm>
        </p:grpSpPr>
        <p:sp>
          <p:nvSpPr>
            <p:cNvPr id="3" name="Freeform 3"/>
            <p:cNvSpPr/>
            <p:nvPr/>
          </p:nvSpPr>
          <p:spPr>
            <a:xfrm>
              <a:off x="0" y="0"/>
              <a:ext cx="4885286" cy="2709333"/>
            </a:xfrm>
            <a:custGeom>
              <a:avLst/>
              <a:gdLst/>
              <a:ahLst/>
              <a:cxnLst/>
              <a:rect l="l" t="t" r="r" b="b"/>
              <a:pathLst>
                <a:path w="4885286" h="2709333">
                  <a:moveTo>
                    <a:pt x="0" y="0"/>
                  </a:moveTo>
                  <a:lnTo>
                    <a:pt x="4885286" y="0"/>
                  </a:lnTo>
                  <a:lnTo>
                    <a:pt x="4885286" y="2709333"/>
                  </a:lnTo>
                  <a:lnTo>
                    <a:pt x="0" y="2709333"/>
                  </a:lnTo>
                  <a:close/>
                </a:path>
              </a:pathLst>
            </a:custGeom>
            <a:gradFill rotWithShape="1">
              <a:gsLst>
                <a:gs pos="0">
                  <a:srgbClr val="0055A4">
                    <a:alpha val="100000"/>
                  </a:srgbClr>
                </a:gs>
                <a:gs pos="100000">
                  <a:srgbClr val="91C6F6">
                    <a:alpha val="100000"/>
                  </a:srgbClr>
                </a:gs>
              </a:gsLst>
              <a:path path="circle">
                <a:fillToRect r="100000" b="100000"/>
              </a:path>
              <a:tileRect l="-100000" t="-100000"/>
            </a:gradFill>
          </p:spPr>
          <p:txBody>
            <a:bodyPr/>
            <a:lstStyle/>
            <a:p>
              <a:endParaRPr lang="en-US"/>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186313" y="5971354"/>
            <a:ext cx="6225357" cy="705321"/>
          </a:xfrm>
          <a:prstGeom prst="rect">
            <a:avLst/>
          </a:prstGeom>
        </p:spPr>
        <p:txBody>
          <a:bodyPr lIns="0" tIns="0" rIns="0" bIns="0" rtlCol="0" anchor="t">
            <a:spAutoFit/>
          </a:bodyPr>
          <a:lstStyle/>
          <a:p>
            <a:pPr marL="0" lvl="0" indent="0">
              <a:lnSpc>
                <a:spcPts val="5459"/>
              </a:lnSpc>
            </a:pPr>
            <a:r>
              <a:rPr lang="en-US" sz="4199" spc="356" dirty="0">
                <a:solidFill>
                  <a:srgbClr val="FFFFFF"/>
                </a:solidFill>
                <a:latin typeface="League Spartan"/>
              </a:rPr>
              <a:t>CHRIS ATEEK</a:t>
            </a:r>
          </a:p>
        </p:txBody>
      </p:sp>
      <p:sp>
        <p:nvSpPr>
          <p:cNvPr id="7" name="TextBox 7"/>
          <p:cNvSpPr txBox="1"/>
          <p:nvPr/>
        </p:nvSpPr>
        <p:spPr>
          <a:xfrm>
            <a:off x="1186313" y="6806171"/>
            <a:ext cx="8485829" cy="1101392"/>
          </a:xfrm>
          <a:prstGeom prst="rect">
            <a:avLst/>
          </a:prstGeom>
        </p:spPr>
        <p:txBody>
          <a:bodyPr lIns="0" tIns="0" rIns="0" bIns="0" rtlCol="0" anchor="t">
            <a:spAutoFit/>
          </a:bodyPr>
          <a:lstStyle/>
          <a:p>
            <a:pPr marL="0" lvl="0" indent="0">
              <a:lnSpc>
                <a:spcPts val="4420"/>
              </a:lnSpc>
            </a:pPr>
            <a:r>
              <a:rPr lang="en-US" sz="3400" dirty="0">
                <a:solidFill>
                  <a:srgbClr val="FFFFFF"/>
                </a:solidFill>
                <a:latin typeface="Libre Baskerville"/>
              </a:rPr>
              <a:t>Principal of </a:t>
            </a:r>
          </a:p>
          <a:p>
            <a:pPr marL="0" lvl="0" indent="0">
              <a:lnSpc>
                <a:spcPts val="4420"/>
              </a:lnSpc>
            </a:pPr>
            <a:r>
              <a:rPr lang="en-US" sz="3400" dirty="0">
                <a:solidFill>
                  <a:srgbClr val="FFFFFF"/>
                </a:solidFill>
                <a:latin typeface="Libre Baskerville"/>
              </a:rPr>
              <a:t>Pasadena Fundamental Elementary</a:t>
            </a:r>
          </a:p>
        </p:txBody>
      </p:sp>
      <p:pic>
        <p:nvPicPr>
          <p:cNvPr id="9" name="Picture 8" descr="A black panther logo with yellow and blue text&#10;&#10;AI-generated content may be incorrect.">
            <a:extLst>
              <a:ext uri="{FF2B5EF4-FFF2-40B4-BE49-F238E27FC236}">
                <a16:creationId xmlns:a16="http://schemas.microsoft.com/office/drawing/2014/main" id="{8F6D65BC-06B3-1B0D-4FA9-931DA737E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8610" y="5978948"/>
            <a:ext cx="4618390" cy="3584152"/>
          </a:xfrm>
          <a:prstGeom prst="rect">
            <a:avLst/>
          </a:prstGeom>
        </p:spPr>
      </p:pic>
      <p:graphicFrame>
        <p:nvGraphicFramePr>
          <p:cNvPr id="11" name="TextBox 8">
            <a:extLst>
              <a:ext uri="{FF2B5EF4-FFF2-40B4-BE49-F238E27FC236}">
                <a16:creationId xmlns:a16="http://schemas.microsoft.com/office/drawing/2014/main" id="{DC7F0A63-157B-886E-07C5-47435506B3ED}"/>
              </a:ext>
            </a:extLst>
          </p:cNvPr>
          <p:cNvGraphicFramePr/>
          <p:nvPr/>
        </p:nvGraphicFramePr>
        <p:xfrm>
          <a:off x="1186313" y="3034224"/>
          <a:ext cx="15425287" cy="2950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47F22ED-3A55-4EDE-A5A8-163D82B09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58989"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58989" y="2115125"/>
            <a:ext cx="10287000" cy="6056751"/>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9917" y="5364020"/>
            <a:ext cx="3789198"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5" y="2094101"/>
            <a:ext cx="10287000" cy="6056750"/>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62402" y="1474170"/>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8"/>
          <p:cNvSpPr txBox="1"/>
          <p:nvPr/>
        </p:nvSpPr>
        <p:spPr>
          <a:xfrm>
            <a:off x="849573" y="684517"/>
            <a:ext cx="4667535" cy="5334146"/>
          </a:xfrm>
          <a:prstGeom prst="rect">
            <a:avLst/>
          </a:prstGeom>
        </p:spPr>
        <p:txBody>
          <a:bodyPr vert="horz" lIns="91440" tIns="45720" rIns="91440" bIns="45720" rtlCol="0" anchor="b">
            <a:normAutofit/>
          </a:bodyPr>
          <a:lstStyle/>
          <a:p>
            <a:pPr marL="0" lvl="0" indent="0" algn="r">
              <a:lnSpc>
                <a:spcPct val="90000"/>
              </a:lnSpc>
              <a:spcBef>
                <a:spcPct val="0"/>
              </a:spcBef>
              <a:spcAft>
                <a:spcPts val="600"/>
              </a:spcAft>
            </a:pPr>
            <a:r>
              <a:rPr lang="en-US" sz="6000" b="1" dirty="0">
                <a:solidFill>
                  <a:srgbClr val="FFFFFF"/>
                </a:solidFill>
                <a:latin typeface="+mj-lt"/>
                <a:ea typeface="+mj-ea"/>
                <a:cs typeface="+mj-cs"/>
              </a:rPr>
              <a:t>ENRICHMENT ACTIVITIES</a:t>
            </a:r>
          </a:p>
        </p:txBody>
      </p:sp>
      <p:sp>
        <p:nvSpPr>
          <p:cNvPr id="7" name="TextBox 7"/>
          <p:cNvSpPr txBox="1"/>
          <p:nvPr/>
        </p:nvSpPr>
        <p:spPr>
          <a:xfrm>
            <a:off x="7032009" y="767083"/>
            <a:ext cx="5302155" cy="877270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000"/>
              <a:t>There are ongoing extended learning opportunities before and after school. Clubs vary year to year and may include Student Council, STEM, Journalism Club, Chorus, Band, Art Club, Safety Patrols, Battle of the Books, News Crew, and Principal's Multicultural Advisory Committee (PMAC).</a:t>
            </a:r>
          </a:p>
        </p:txBody>
      </p:sp>
      <p:pic>
        <p:nvPicPr>
          <p:cNvPr id="6" name="Picture 6"/>
          <p:cNvPicPr>
            <a:picLocks noChangeAspect="1"/>
          </p:cNvPicPr>
          <p:nvPr/>
        </p:nvPicPr>
        <p:blipFill>
          <a:blip r:embed="rId2"/>
          <a:srcRect t="22911"/>
          <a:stretch>
            <a:fillRect/>
          </a:stretch>
        </p:blipFill>
        <p:spPr>
          <a:xfrm>
            <a:off x="13181178" y="1493001"/>
            <a:ext cx="3755989" cy="1932716"/>
          </a:xfrm>
          <a:prstGeom prst="rect">
            <a:avLst/>
          </a:prstGeom>
        </p:spPr>
      </p:pic>
      <p:pic>
        <p:nvPicPr>
          <p:cNvPr id="9" name="Picture 8" descr="A black panther logo with yellow and blue text&#10;&#10;AI-generated content may be incorrect.">
            <a:extLst>
              <a:ext uri="{FF2B5EF4-FFF2-40B4-BE49-F238E27FC236}">
                <a16:creationId xmlns:a16="http://schemas.microsoft.com/office/drawing/2014/main" id="{3CA005EE-2035-F372-3F5A-97FE60C893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43264" y="4027591"/>
            <a:ext cx="2231817" cy="2231817"/>
          </a:xfrm>
          <a:prstGeom prst="rect">
            <a:avLst/>
          </a:prstGeom>
        </p:spPr>
      </p:pic>
      <p:grpSp>
        <p:nvGrpSpPr>
          <p:cNvPr id="2" name="Group 2"/>
          <p:cNvGrpSpPr/>
          <p:nvPr/>
        </p:nvGrpSpPr>
        <p:grpSpPr>
          <a:xfrm>
            <a:off x="13181178" y="7734956"/>
            <a:ext cx="3755989" cy="683494"/>
            <a:chOff x="0" y="-76200"/>
            <a:chExt cx="4885286" cy="889000"/>
          </a:xfrm>
        </p:grpSpPr>
        <p:sp>
          <p:nvSpPr>
            <p:cNvPr id="3" name="Freeform 3"/>
            <p:cNvSpPr/>
            <p:nvPr/>
          </p:nvSpPr>
          <p:spPr>
            <a:xfrm>
              <a:off x="0" y="0"/>
              <a:ext cx="4885286" cy="210849"/>
            </a:xfrm>
            <a:custGeom>
              <a:avLst/>
              <a:gdLst/>
              <a:ahLst/>
              <a:cxnLst/>
              <a:rect l="l" t="t" r="r" b="b"/>
              <a:pathLst>
                <a:path w="4885286" h="210849">
                  <a:moveTo>
                    <a:pt x="0" y="0"/>
                  </a:moveTo>
                  <a:lnTo>
                    <a:pt x="4885286" y="0"/>
                  </a:lnTo>
                  <a:lnTo>
                    <a:pt x="4885286" y="210849"/>
                  </a:lnTo>
                  <a:lnTo>
                    <a:pt x="0" y="210849"/>
                  </a:lnTo>
                  <a:close/>
                </a:path>
              </a:pathLst>
            </a:custGeom>
            <a:gradFill rotWithShape="1">
              <a:gsLst>
                <a:gs pos="0">
                  <a:srgbClr val="0055A4">
                    <a:alpha val="100000"/>
                  </a:srgbClr>
                </a:gs>
                <a:gs pos="100000">
                  <a:srgbClr val="91C6F6">
                    <a:alpha val="100000"/>
                  </a:srgbClr>
                </a:gs>
              </a:gsLst>
              <a:path path="circle">
                <a:fillToRect r="100000" b="100000"/>
              </a:path>
              <a:tileRect l="-100000" t="-100000"/>
            </a:gradFill>
          </p:spPr>
          <p:txBody>
            <a:bodyPr/>
            <a:lstStyle/>
            <a:p>
              <a:endParaRPr lang="en-US"/>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3" y="2115119"/>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1210237" y="685801"/>
            <a:ext cx="4267200" cy="5383305"/>
          </a:xfrm>
          <a:prstGeom prst="rect">
            <a:avLst/>
          </a:prstGeom>
        </p:spPr>
        <p:txBody>
          <a:bodyPr vert="horz" lIns="91440" tIns="45720" rIns="91440" bIns="45720" rtlCol="0" anchor="b">
            <a:normAutofit/>
          </a:bodyPr>
          <a:lstStyle/>
          <a:p>
            <a:pPr marL="0" lvl="0" indent="0" algn="r">
              <a:lnSpc>
                <a:spcPct val="90000"/>
              </a:lnSpc>
              <a:spcBef>
                <a:spcPct val="0"/>
              </a:spcBef>
              <a:spcAft>
                <a:spcPts val="600"/>
              </a:spcAft>
            </a:pPr>
            <a:r>
              <a:rPr lang="en-US" sz="6000" b="1" dirty="0">
                <a:solidFill>
                  <a:srgbClr val="FFFFFF"/>
                </a:solidFill>
                <a:latin typeface="+mj-lt"/>
                <a:ea typeface="+mj-ea"/>
                <a:cs typeface="+mj-cs"/>
              </a:rPr>
              <a:t>HOURS OF OPERATION</a:t>
            </a:r>
          </a:p>
        </p:txBody>
      </p:sp>
      <p:sp>
        <p:nvSpPr>
          <p:cNvPr id="6" name="TextBox 6"/>
          <p:cNvSpPr txBox="1"/>
          <p:nvPr/>
        </p:nvSpPr>
        <p:spPr>
          <a:xfrm>
            <a:off x="6973867" y="1004044"/>
            <a:ext cx="4935869" cy="8301317"/>
          </a:xfrm>
          <a:prstGeom prst="rect">
            <a:avLst/>
          </a:prstGeom>
        </p:spPr>
        <p:txBody>
          <a:bodyPr vert="horz" lIns="91440" tIns="45720" rIns="91440" bIns="45720" rtlCol="0" anchor="ctr">
            <a:normAutofit/>
          </a:bodyPr>
          <a:lstStyle/>
          <a:p>
            <a:pPr marL="777240" lvl="1" indent="-228600">
              <a:lnSpc>
                <a:spcPct val="90000"/>
              </a:lnSpc>
              <a:spcAft>
                <a:spcPts val="600"/>
              </a:spcAft>
              <a:buFont typeface="Arial" panose="020B0604020202020204" pitchFamily="34" charset="0"/>
              <a:buChar char="•"/>
            </a:pPr>
            <a:r>
              <a:rPr lang="en-US" sz="3000"/>
              <a:t>Student hours 830A to 240P</a:t>
            </a:r>
          </a:p>
          <a:p>
            <a:pPr marL="777240" lvl="1" indent="-228600">
              <a:lnSpc>
                <a:spcPct val="90000"/>
              </a:lnSpc>
              <a:spcAft>
                <a:spcPts val="600"/>
              </a:spcAft>
              <a:buFont typeface="Arial" panose="020B0604020202020204" pitchFamily="34" charset="0"/>
              <a:buChar char="•"/>
            </a:pPr>
            <a:r>
              <a:rPr lang="en-US" sz="3000"/>
              <a:t>Office hours 730A to 345P</a:t>
            </a:r>
          </a:p>
          <a:p>
            <a:pPr marL="777240" lvl="1" indent="-228600">
              <a:lnSpc>
                <a:spcPct val="90000"/>
              </a:lnSpc>
              <a:spcAft>
                <a:spcPts val="600"/>
              </a:spcAft>
              <a:buFont typeface="Arial" panose="020B0604020202020204" pitchFamily="34" charset="0"/>
              <a:buChar char="•"/>
            </a:pPr>
            <a:r>
              <a:rPr lang="en-US" sz="3000"/>
              <a:t>8A is the earliest drop-off time</a:t>
            </a:r>
          </a:p>
          <a:p>
            <a:pPr marL="777240" lvl="1" indent="-228600">
              <a:lnSpc>
                <a:spcPct val="90000"/>
              </a:lnSpc>
              <a:spcAft>
                <a:spcPts val="600"/>
              </a:spcAft>
              <a:buFont typeface="Arial" panose="020B0604020202020204" pitchFamily="34" charset="0"/>
              <a:buChar char="•"/>
            </a:pPr>
            <a:r>
              <a:rPr lang="en-US" sz="3000"/>
              <a:t>Students are tardy if:</a:t>
            </a:r>
          </a:p>
          <a:p>
            <a:pPr marL="1554480" lvl="2" indent="-228600">
              <a:lnSpc>
                <a:spcPct val="90000"/>
              </a:lnSpc>
              <a:spcAft>
                <a:spcPts val="600"/>
              </a:spcAft>
              <a:buFont typeface="Arial" panose="020B0604020202020204" pitchFamily="34" charset="0"/>
              <a:buChar char="•"/>
            </a:pPr>
            <a:r>
              <a:rPr lang="en-US" sz="3000"/>
              <a:t>They are not in their seat at 830A</a:t>
            </a:r>
          </a:p>
          <a:p>
            <a:pPr marL="1554480" lvl="2" indent="-228600">
              <a:lnSpc>
                <a:spcPct val="90000"/>
              </a:lnSpc>
              <a:spcAft>
                <a:spcPts val="600"/>
              </a:spcAft>
              <a:buFont typeface="Arial" panose="020B0604020202020204" pitchFamily="34" charset="0"/>
              <a:buChar char="•"/>
            </a:pPr>
            <a:r>
              <a:rPr lang="en-US" sz="3000"/>
              <a:t>Have not been picked up by 310P or 10 minutes after the dismissal of an after-school activity</a:t>
            </a:r>
          </a:p>
        </p:txBody>
      </p:sp>
      <p:pic>
        <p:nvPicPr>
          <p:cNvPr id="8" name="Picture 7" descr="A black panther logo with yellow and blue text&#10;&#10;AI-generated content may be incorrect.">
            <a:extLst>
              <a:ext uri="{FF2B5EF4-FFF2-40B4-BE49-F238E27FC236}">
                <a16:creationId xmlns:a16="http://schemas.microsoft.com/office/drawing/2014/main" id="{563D8186-5483-6DB9-9C32-74CF988403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051" y="5384794"/>
            <a:ext cx="3592853" cy="3592853"/>
          </a:xfrm>
          <a:prstGeom prst="rect">
            <a:avLst/>
          </a:prstGeom>
        </p:spPr>
      </p:pic>
      <p:grpSp>
        <p:nvGrpSpPr>
          <p:cNvPr id="2" name="Group 2"/>
          <p:cNvGrpSpPr/>
          <p:nvPr/>
        </p:nvGrpSpPr>
        <p:grpSpPr>
          <a:xfrm>
            <a:off x="12701788" y="2979311"/>
            <a:ext cx="4235379" cy="770733"/>
            <a:chOff x="0" y="-76200"/>
            <a:chExt cx="4885286" cy="889000"/>
          </a:xfrm>
        </p:grpSpPr>
        <p:sp>
          <p:nvSpPr>
            <p:cNvPr id="3" name="Freeform 3"/>
            <p:cNvSpPr/>
            <p:nvPr/>
          </p:nvSpPr>
          <p:spPr>
            <a:xfrm>
              <a:off x="0" y="0"/>
              <a:ext cx="4885286" cy="210849"/>
            </a:xfrm>
            <a:custGeom>
              <a:avLst/>
              <a:gdLst/>
              <a:ahLst/>
              <a:cxnLst/>
              <a:rect l="l" t="t" r="r" b="b"/>
              <a:pathLst>
                <a:path w="4885286" h="210849">
                  <a:moveTo>
                    <a:pt x="0" y="0"/>
                  </a:moveTo>
                  <a:lnTo>
                    <a:pt x="4885286" y="0"/>
                  </a:lnTo>
                  <a:lnTo>
                    <a:pt x="4885286" y="210849"/>
                  </a:lnTo>
                  <a:lnTo>
                    <a:pt x="0" y="210849"/>
                  </a:lnTo>
                  <a:close/>
                </a:path>
              </a:pathLst>
            </a:custGeom>
            <a:gradFill rotWithShape="1">
              <a:gsLst>
                <a:gs pos="0">
                  <a:srgbClr val="0055A4">
                    <a:alpha val="100000"/>
                  </a:srgbClr>
                </a:gs>
                <a:gs pos="100000">
                  <a:srgbClr val="91C6F6">
                    <a:alpha val="100000"/>
                  </a:srgbClr>
                </a:gs>
              </a:gsLst>
              <a:path path="circle">
                <a:fillToRect r="100000" b="100000"/>
              </a:path>
              <a:tileRect l="-100000" t="-100000"/>
            </a:gradFill>
          </p:spPr>
          <p:txBody>
            <a:bodyPr/>
            <a:lstStyle/>
            <a:p>
              <a:endParaRPr lang="en-US"/>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3" y="2115119"/>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177040" y="536520"/>
            <a:ext cx="5309359" cy="5997498"/>
          </a:xfrm>
          <a:prstGeom prst="rect">
            <a:avLst/>
          </a:prstGeom>
        </p:spPr>
        <p:txBody>
          <a:bodyPr vert="horz" lIns="91440" tIns="45720" rIns="91440" bIns="45720" rtlCol="0" anchor="b">
            <a:normAutofit/>
          </a:bodyPr>
          <a:lstStyle/>
          <a:p>
            <a:pPr marL="0" lvl="0" indent="0" algn="r">
              <a:lnSpc>
                <a:spcPct val="90000"/>
              </a:lnSpc>
              <a:spcBef>
                <a:spcPct val="0"/>
              </a:spcBef>
              <a:spcAft>
                <a:spcPts val="600"/>
              </a:spcAft>
            </a:pPr>
            <a:r>
              <a:rPr lang="en-US" sz="6000" b="1" dirty="0">
                <a:solidFill>
                  <a:srgbClr val="FFFFFF"/>
                </a:solidFill>
                <a:latin typeface="+mj-lt"/>
                <a:ea typeface="+mj-ea"/>
                <a:cs typeface="+mj-cs"/>
              </a:rPr>
              <a:t>BEFORE/AFTER SCHOOL CARE</a:t>
            </a:r>
          </a:p>
        </p:txBody>
      </p:sp>
      <p:sp>
        <p:nvSpPr>
          <p:cNvPr id="6" name="TextBox 6"/>
          <p:cNvSpPr txBox="1"/>
          <p:nvPr/>
        </p:nvSpPr>
        <p:spPr>
          <a:xfrm>
            <a:off x="6973867" y="1004044"/>
            <a:ext cx="4935869" cy="8301317"/>
          </a:xfrm>
          <a:prstGeom prst="rect">
            <a:avLst/>
          </a:prstGeom>
        </p:spPr>
        <p:txBody>
          <a:bodyPr vert="horz" lIns="91440" tIns="45720" rIns="91440" bIns="45720" rtlCol="0" anchor="ctr">
            <a:normAutofit/>
          </a:bodyPr>
          <a:lstStyle/>
          <a:p>
            <a:pPr marL="777240" lvl="1" indent="-228600">
              <a:lnSpc>
                <a:spcPct val="90000"/>
              </a:lnSpc>
              <a:spcAft>
                <a:spcPts val="600"/>
              </a:spcAft>
              <a:buFont typeface="Arial" panose="020B0604020202020204" pitchFamily="34" charset="0"/>
              <a:buChar char="•"/>
            </a:pPr>
            <a:r>
              <a:rPr lang="en-US" sz="3000" dirty="0"/>
              <a:t>R’ Club is available for before and after school care:</a:t>
            </a:r>
          </a:p>
          <a:p>
            <a:pPr marL="1554480" lvl="2" indent="-228600">
              <a:lnSpc>
                <a:spcPct val="90000"/>
              </a:lnSpc>
              <a:spcAft>
                <a:spcPts val="600"/>
              </a:spcAft>
              <a:buFont typeface="Arial" panose="020B0604020202020204" pitchFamily="34" charset="0"/>
              <a:buChar char="•"/>
            </a:pPr>
            <a:r>
              <a:rPr lang="en-US" sz="3000" dirty="0"/>
              <a:t>630A – 820A</a:t>
            </a:r>
          </a:p>
          <a:p>
            <a:pPr marL="1554480" lvl="2" indent="-228600">
              <a:lnSpc>
                <a:spcPct val="90000"/>
              </a:lnSpc>
              <a:spcAft>
                <a:spcPts val="600"/>
              </a:spcAft>
              <a:buFont typeface="Arial" panose="020B0604020202020204" pitchFamily="34" charset="0"/>
              <a:buChar char="•"/>
            </a:pPr>
            <a:r>
              <a:rPr lang="en-US" sz="3000" dirty="0"/>
              <a:t>240P – 6P</a:t>
            </a:r>
          </a:p>
          <a:p>
            <a:pPr marL="777240" lvl="1" indent="-228600">
              <a:lnSpc>
                <a:spcPct val="90000"/>
              </a:lnSpc>
              <a:spcAft>
                <a:spcPts val="600"/>
              </a:spcAft>
              <a:buFont typeface="Arial" panose="020B0604020202020204" pitchFamily="34" charset="0"/>
              <a:buChar char="•"/>
            </a:pPr>
            <a:r>
              <a:rPr lang="en-US" sz="3000" dirty="0"/>
              <a:t>Off-site options include Pasadena Community Church School, Gulfport Recreation, Bayside Sports Academy, Master Tony’s Taekwondo, American Mixed Marital Arts, After School Kicks </a:t>
            </a:r>
          </a:p>
          <a:p>
            <a:pPr marL="1554480" lvl="2" indent="-228600">
              <a:lnSpc>
                <a:spcPct val="90000"/>
              </a:lnSpc>
              <a:spcAft>
                <a:spcPts val="600"/>
              </a:spcAft>
              <a:buFont typeface="Arial" panose="020B0604020202020204" pitchFamily="34" charset="0"/>
              <a:buChar char="•"/>
            </a:pPr>
            <a:r>
              <a:rPr lang="en-US" sz="3000" dirty="0"/>
              <a:t>Please check each business for their availability and rates</a:t>
            </a:r>
          </a:p>
        </p:txBody>
      </p:sp>
      <p:pic>
        <p:nvPicPr>
          <p:cNvPr id="8" name="Picture 7" descr="A black panther logo with yellow and blue text&#10;&#10;AI-generated content may be incorrect.">
            <a:extLst>
              <a:ext uri="{FF2B5EF4-FFF2-40B4-BE49-F238E27FC236}">
                <a16:creationId xmlns:a16="http://schemas.microsoft.com/office/drawing/2014/main" id="{74BFC125-D30B-B84F-13E6-7028CF1D96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051" y="5384794"/>
            <a:ext cx="3592853" cy="3592853"/>
          </a:xfrm>
          <a:prstGeom prst="rect">
            <a:avLst/>
          </a:prstGeom>
        </p:spPr>
      </p:pic>
      <p:grpSp>
        <p:nvGrpSpPr>
          <p:cNvPr id="2" name="Group 2"/>
          <p:cNvGrpSpPr/>
          <p:nvPr/>
        </p:nvGrpSpPr>
        <p:grpSpPr>
          <a:xfrm>
            <a:off x="12701788" y="2979311"/>
            <a:ext cx="4235379" cy="770733"/>
            <a:chOff x="0" y="-76200"/>
            <a:chExt cx="4885286" cy="889000"/>
          </a:xfrm>
        </p:grpSpPr>
        <p:sp>
          <p:nvSpPr>
            <p:cNvPr id="3" name="Freeform 3"/>
            <p:cNvSpPr/>
            <p:nvPr/>
          </p:nvSpPr>
          <p:spPr>
            <a:xfrm>
              <a:off x="0" y="0"/>
              <a:ext cx="4885286" cy="210849"/>
            </a:xfrm>
            <a:custGeom>
              <a:avLst/>
              <a:gdLst/>
              <a:ahLst/>
              <a:cxnLst/>
              <a:rect l="l" t="t" r="r" b="b"/>
              <a:pathLst>
                <a:path w="4885286" h="210849">
                  <a:moveTo>
                    <a:pt x="0" y="0"/>
                  </a:moveTo>
                  <a:lnTo>
                    <a:pt x="4885286" y="0"/>
                  </a:lnTo>
                  <a:lnTo>
                    <a:pt x="4885286" y="210849"/>
                  </a:lnTo>
                  <a:lnTo>
                    <a:pt x="0" y="210849"/>
                  </a:lnTo>
                  <a:close/>
                </a:path>
              </a:pathLst>
            </a:custGeom>
            <a:gradFill rotWithShape="1">
              <a:gsLst>
                <a:gs pos="0">
                  <a:srgbClr val="0055A4">
                    <a:alpha val="100000"/>
                  </a:srgbClr>
                </a:gs>
                <a:gs pos="100000">
                  <a:srgbClr val="91C6F6">
                    <a:alpha val="100000"/>
                  </a:srgbClr>
                </a:gs>
              </a:gsLst>
              <a:path path="circle">
                <a:fillToRect r="100000" b="100000"/>
              </a:path>
              <a:tileRect l="-100000" t="-100000"/>
            </a:gradFill>
          </p:spPr>
          <p:txBody>
            <a:bodyPr/>
            <a:lstStyle/>
            <a:p>
              <a:endParaRPr lang="en-US"/>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9082333"/>
            <a:ext cx="18548822" cy="800567"/>
            <a:chOff x="0" y="0"/>
            <a:chExt cx="4885286" cy="210849"/>
          </a:xfrm>
        </p:grpSpPr>
        <p:sp>
          <p:nvSpPr>
            <p:cNvPr id="3" name="Freeform 3"/>
            <p:cNvSpPr/>
            <p:nvPr/>
          </p:nvSpPr>
          <p:spPr>
            <a:xfrm>
              <a:off x="0" y="0"/>
              <a:ext cx="4885286" cy="210849"/>
            </a:xfrm>
            <a:custGeom>
              <a:avLst/>
              <a:gdLst/>
              <a:ahLst/>
              <a:cxnLst/>
              <a:rect l="l" t="t" r="r" b="b"/>
              <a:pathLst>
                <a:path w="4885286" h="210849">
                  <a:moveTo>
                    <a:pt x="0" y="0"/>
                  </a:moveTo>
                  <a:lnTo>
                    <a:pt x="4885286" y="0"/>
                  </a:lnTo>
                  <a:lnTo>
                    <a:pt x="4885286" y="210849"/>
                  </a:lnTo>
                  <a:lnTo>
                    <a:pt x="0" y="210849"/>
                  </a:lnTo>
                  <a:close/>
                </a:path>
              </a:pathLst>
            </a:custGeom>
            <a:gradFill rotWithShape="1">
              <a:gsLst>
                <a:gs pos="0">
                  <a:srgbClr val="0055A4">
                    <a:alpha val="100000"/>
                  </a:srgbClr>
                </a:gs>
                <a:gs pos="100000">
                  <a:srgbClr val="91C6F6">
                    <a:alpha val="100000"/>
                  </a:srgbClr>
                </a:gs>
              </a:gsLst>
              <a:path path="circle">
                <a:fillToRect r="100000" b="100000"/>
              </a:path>
              <a:tileRect l="-100000" t="-100000"/>
            </a:gradFill>
          </p:spPr>
          <p:txBody>
            <a:bodyPr/>
            <a:lstStyle/>
            <a:p>
              <a:endParaRPr lang="en-US"/>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590105" y="3109918"/>
            <a:ext cx="15368612" cy="4777740"/>
          </a:xfrm>
          <a:prstGeom prst="rect">
            <a:avLst/>
          </a:prstGeom>
        </p:spPr>
        <p:txBody>
          <a:bodyPr lIns="0" tIns="0" rIns="0" bIns="0" rtlCol="0" anchor="t">
            <a:spAutoFit/>
          </a:bodyPr>
          <a:lstStyle/>
          <a:p>
            <a:pPr marL="777240" lvl="1" indent="-388620">
              <a:lnSpc>
                <a:spcPts val="5400"/>
              </a:lnSpc>
              <a:buFont typeface="Arial"/>
              <a:buChar char="•"/>
            </a:pPr>
            <a:r>
              <a:rPr lang="en-US" sz="3600" dirty="0">
                <a:solidFill>
                  <a:srgbClr val="000000"/>
                </a:solidFill>
                <a:latin typeface="Libre Baskerville"/>
              </a:rPr>
              <a:t>Breakfast is free for all students from 800A - 820A</a:t>
            </a:r>
          </a:p>
          <a:p>
            <a:pPr marL="777240" lvl="1" indent="-388620">
              <a:lnSpc>
                <a:spcPts val="5400"/>
              </a:lnSpc>
              <a:buFont typeface="Arial"/>
              <a:buChar char="•"/>
            </a:pPr>
            <a:r>
              <a:rPr lang="en-US" sz="3600" dirty="0">
                <a:solidFill>
                  <a:srgbClr val="000000"/>
                </a:solidFill>
                <a:latin typeface="Libre Baskerville"/>
              </a:rPr>
              <a:t>School lunch fee for the 2025-2026 school year is</a:t>
            </a:r>
          </a:p>
          <a:p>
            <a:pPr marL="777240" lvl="1" indent="-388620">
              <a:lnSpc>
                <a:spcPts val="5400"/>
              </a:lnSpc>
              <a:buFont typeface="Arial"/>
              <a:buChar char="•"/>
            </a:pPr>
            <a:r>
              <a:rPr lang="en-US" sz="3600" dirty="0">
                <a:solidFill>
                  <a:srgbClr val="000000"/>
                </a:solidFill>
                <a:latin typeface="Libre Baskerville"/>
              </a:rPr>
              <a:t>If you would like your child to purchase an additional item, please send money or prepayments can be made</a:t>
            </a:r>
          </a:p>
          <a:p>
            <a:pPr marL="777240" lvl="1" indent="-388620">
              <a:lnSpc>
                <a:spcPts val="5400"/>
              </a:lnSpc>
              <a:buFont typeface="Arial"/>
              <a:buChar char="•"/>
            </a:pPr>
            <a:r>
              <a:rPr lang="en-US" sz="3600" dirty="0">
                <a:solidFill>
                  <a:srgbClr val="000000"/>
                </a:solidFill>
                <a:latin typeface="Libre Baskerville"/>
              </a:rPr>
              <a:t>If your child brings a lunch, please make sure you pack everything your child needs for their lunch and teach them to open their lunch box and any items they may have in it</a:t>
            </a:r>
          </a:p>
        </p:txBody>
      </p:sp>
      <p:sp>
        <p:nvSpPr>
          <p:cNvPr id="7" name="TextBox 7"/>
          <p:cNvSpPr txBox="1"/>
          <p:nvPr/>
        </p:nvSpPr>
        <p:spPr>
          <a:xfrm>
            <a:off x="1595274" y="1433518"/>
            <a:ext cx="15378276" cy="1000125"/>
          </a:xfrm>
          <a:prstGeom prst="rect">
            <a:avLst/>
          </a:prstGeom>
        </p:spPr>
        <p:txBody>
          <a:bodyPr lIns="0" tIns="0" rIns="0" bIns="0" rtlCol="0" anchor="t">
            <a:spAutoFit/>
          </a:bodyPr>
          <a:lstStyle/>
          <a:p>
            <a:pPr marL="0" lvl="0" indent="0">
              <a:lnSpc>
                <a:spcPts val="7839"/>
              </a:lnSpc>
              <a:spcBef>
                <a:spcPct val="0"/>
              </a:spcBef>
            </a:pPr>
            <a:r>
              <a:rPr lang="en-US" sz="6532">
                <a:solidFill>
                  <a:srgbClr val="065AA8"/>
                </a:solidFill>
                <a:latin typeface="League Spartan"/>
              </a:rPr>
              <a:t>BREAKFAST AND LUNCH</a:t>
            </a:r>
          </a:p>
        </p:txBody>
      </p:sp>
      <p:pic>
        <p:nvPicPr>
          <p:cNvPr id="8" name="Picture 7" descr="A black panther logo with yellow and blue text&#10;&#10;AI-generated content may be incorrect.">
            <a:extLst>
              <a:ext uri="{FF2B5EF4-FFF2-40B4-BE49-F238E27FC236}">
                <a16:creationId xmlns:a16="http://schemas.microsoft.com/office/drawing/2014/main" id="{854D4F10-7577-C9AA-AFF9-189F687D8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46813" y="609158"/>
            <a:ext cx="3086100" cy="30861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0" y="9082333"/>
            <a:ext cx="18548822" cy="800567"/>
            <a:chOff x="0" y="0"/>
            <a:chExt cx="4885286" cy="210849"/>
          </a:xfrm>
        </p:grpSpPr>
        <p:sp>
          <p:nvSpPr>
            <p:cNvPr id="3" name="Freeform 3"/>
            <p:cNvSpPr/>
            <p:nvPr/>
          </p:nvSpPr>
          <p:spPr>
            <a:xfrm>
              <a:off x="0" y="0"/>
              <a:ext cx="4885286" cy="210849"/>
            </a:xfrm>
            <a:custGeom>
              <a:avLst/>
              <a:gdLst/>
              <a:ahLst/>
              <a:cxnLst/>
              <a:rect l="l" t="t" r="r" b="b"/>
              <a:pathLst>
                <a:path w="4885286" h="210849">
                  <a:moveTo>
                    <a:pt x="0" y="0"/>
                  </a:moveTo>
                  <a:lnTo>
                    <a:pt x="4885286" y="0"/>
                  </a:lnTo>
                  <a:lnTo>
                    <a:pt x="4885286" y="210849"/>
                  </a:lnTo>
                  <a:lnTo>
                    <a:pt x="0" y="210849"/>
                  </a:lnTo>
                  <a:close/>
                </a:path>
              </a:pathLst>
            </a:custGeom>
            <a:gradFill rotWithShape="1">
              <a:gsLst>
                <a:gs pos="0">
                  <a:srgbClr val="0055A4">
                    <a:alpha val="100000"/>
                  </a:srgbClr>
                </a:gs>
                <a:gs pos="100000">
                  <a:srgbClr val="91C6F6">
                    <a:alpha val="100000"/>
                  </a:srgbClr>
                </a:gs>
              </a:gsLst>
              <a:path path="circle">
                <a:fillToRect r="100000" b="100000"/>
              </a:path>
              <a:tileRect l="-100000" t="-100000"/>
            </a:gradFill>
          </p:spPr>
          <p:txBody>
            <a:bodyPr/>
            <a:lstStyle/>
            <a:p>
              <a:endParaRPr lang="en-US"/>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595274" y="1433518"/>
            <a:ext cx="15378276" cy="1000125"/>
          </a:xfrm>
          <a:prstGeom prst="rect">
            <a:avLst/>
          </a:prstGeom>
        </p:spPr>
        <p:txBody>
          <a:bodyPr lIns="0" tIns="0" rIns="0" bIns="0" rtlCol="0" anchor="t">
            <a:spAutoFit/>
          </a:bodyPr>
          <a:lstStyle/>
          <a:p>
            <a:pPr marL="0" lvl="0" indent="0">
              <a:lnSpc>
                <a:spcPts val="7839"/>
              </a:lnSpc>
              <a:spcBef>
                <a:spcPct val="0"/>
              </a:spcBef>
            </a:pPr>
            <a:r>
              <a:rPr lang="en-US" sz="6532">
                <a:solidFill>
                  <a:srgbClr val="065AA8"/>
                </a:solidFill>
                <a:latin typeface="League Spartan"/>
              </a:rPr>
              <a:t>DATES TO REMEMBER</a:t>
            </a:r>
          </a:p>
        </p:txBody>
      </p:sp>
      <p:sp>
        <p:nvSpPr>
          <p:cNvPr id="7" name="TextBox 7"/>
          <p:cNvSpPr txBox="1"/>
          <p:nvPr/>
        </p:nvSpPr>
        <p:spPr>
          <a:xfrm>
            <a:off x="1595274" y="2579828"/>
            <a:ext cx="12147515" cy="2210733"/>
          </a:xfrm>
          <a:prstGeom prst="rect">
            <a:avLst/>
          </a:prstGeom>
        </p:spPr>
        <p:txBody>
          <a:bodyPr lIns="0" tIns="0" rIns="0" bIns="0" rtlCol="0" anchor="t">
            <a:spAutoFit/>
          </a:bodyPr>
          <a:lstStyle/>
          <a:p>
            <a:pPr>
              <a:lnSpc>
                <a:spcPts val="5426"/>
              </a:lnSpc>
            </a:pPr>
            <a:r>
              <a:rPr lang="en-US" sz="3617" dirty="0">
                <a:solidFill>
                  <a:srgbClr val="000000"/>
                </a:solidFill>
                <a:latin typeface="Libre Baskerville Bold"/>
              </a:rPr>
              <a:t>District Application Program Enrollment Period</a:t>
            </a:r>
          </a:p>
          <a:p>
            <a:pPr algn="l"/>
            <a:r>
              <a:rPr lang="en-US" sz="3000" b="0" i="0" dirty="0">
                <a:solidFill>
                  <a:srgbClr val="000000"/>
                </a:solidFill>
                <a:effectLst/>
                <a:latin typeface="Libre Baskerville" panose="02000000000000000000" pitchFamily="2" charset="0"/>
              </a:rPr>
              <a:t>9 a.m. on January 6 through 5 PM on January 16, 2025</a:t>
            </a:r>
          </a:p>
          <a:p>
            <a:pPr algn="l"/>
            <a:endParaRPr lang="en-US" sz="3000" b="0" i="0" dirty="0">
              <a:solidFill>
                <a:srgbClr val="000000"/>
              </a:solidFill>
              <a:effectLst/>
              <a:latin typeface="Libre Baskerville" panose="02000000000000000000" pitchFamily="2" charset="0"/>
            </a:endParaRPr>
          </a:p>
          <a:p>
            <a:pPr marL="0" lvl="0" indent="0">
              <a:lnSpc>
                <a:spcPts val="4500"/>
              </a:lnSpc>
            </a:pPr>
            <a:endParaRPr lang="en-US" sz="3000" dirty="0">
              <a:solidFill>
                <a:srgbClr val="000000"/>
              </a:solidFill>
              <a:latin typeface="Libre Baskerville"/>
            </a:endParaRPr>
          </a:p>
        </p:txBody>
      </p:sp>
      <p:sp>
        <p:nvSpPr>
          <p:cNvPr id="8" name="TextBox 8"/>
          <p:cNvSpPr txBox="1"/>
          <p:nvPr/>
        </p:nvSpPr>
        <p:spPr>
          <a:xfrm>
            <a:off x="1595274" y="4202307"/>
            <a:ext cx="13569102" cy="1802929"/>
          </a:xfrm>
          <a:prstGeom prst="rect">
            <a:avLst/>
          </a:prstGeom>
        </p:spPr>
        <p:txBody>
          <a:bodyPr lIns="0" tIns="0" rIns="0" bIns="0" rtlCol="0" anchor="t">
            <a:spAutoFit/>
          </a:bodyPr>
          <a:lstStyle/>
          <a:p>
            <a:pPr>
              <a:lnSpc>
                <a:spcPts val="5426"/>
              </a:lnSpc>
            </a:pPr>
            <a:r>
              <a:rPr lang="en-US" sz="3617" dirty="0">
                <a:solidFill>
                  <a:srgbClr val="000000"/>
                </a:solidFill>
                <a:latin typeface="Libre Baskerville Bold"/>
              </a:rPr>
              <a:t>District Application Program (DAP) Acceptance Period</a:t>
            </a:r>
          </a:p>
          <a:p>
            <a:pPr>
              <a:lnSpc>
                <a:spcPts val="4500"/>
              </a:lnSpc>
            </a:pPr>
            <a:r>
              <a:rPr lang="en-US" sz="3200" b="0" i="0" dirty="0">
                <a:solidFill>
                  <a:srgbClr val="000000"/>
                </a:solidFill>
                <a:effectLst/>
                <a:latin typeface="Libre Baskerville" panose="02000000000000000000" pitchFamily="2" charset="0"/>
              </a:rPr>
              <a:t>9 a.m. February 10 through 5 PM on February 20, 2026</a:t>
            </a:r>
          </a:p>
          <a:p>
            <a:pPr marL="0" lvl="0" indent="0">
              <a:lnSpc>
                <a:spcPts val="4500"/>
              </a:lnSpc>
            </a:pPr>
            <a:endParaRPr lang="en-US" sz="3000" dirty="0">
              <a:solidFill>
                <a:srgbClr val="000000"/>
              </a:solidFill>
              <a:latin typeface="Libre Baskerville"/>
            </a:endParaRPr>
          </a:p>
        </p:txBody>
      </p:sp>
      <p:sp>
        <p:nvSpPr>
          <p:cNvPr id="9" name="TextBox 9"/>
          <p:cNvSpPr txBox="1"/>
          <p:nvPr/>
        </p:nvSpPr>
        <p:spPr>
          <a:xfrm>
            <a:off x="1595274" y="5824785"/>
            <a:ext cx="13569102" cy="1230969"/>
          </a:xfrm>
          <a:prstGeom prst="rect">
            <a:avLst/>
          </a:prstGeom>
        </p:spPr>
        <p:txBody>
          <a:bodyPr lIns="0" tIns="0" rIns="0" bIns="0" rtlCol="0" anchor="t">
            <a:spAutoFit/>
          </a:bodyPr>
          <a:lstStyle/>
          <a:p>
            <a:pPr>
              <a:lnSpc>
                <a:spcPts val="5426"/>
              </a:lnSpc>
            </a:pPr>
            <a:r>
              <a:rPr lang="en-US" sz="3617" dirty="0">
                <a:solidFill>
                  <a:srgbClr val="000000"/>
                </a:solidFill>
                <a:latin typeface="Libre Baskerville Bold"/>
              </a:rPr>
              <a:t>Sibling Priority Week (if invited)</a:t>
            </a:r>
          </a:p>
          <a:p>
            <a:pPr marL="0" lvl="0" indent="0">
              <a:lnSpc>
                <a:spcPts val="4500"/>
              </a:lnSpc>
            </a:pPr>
            <a:r>
              <a:rPr lang="en-US" sz="3000" dirty="0">
                <a:solidFill>
                  <a:srgbClr val="000000"/>
                </a:solidFill>
                <a:latin typeface="Libre Baskerville"/>
              </a:rPr>
              <a:t>February 23- February 27, 2026</a:t>
            </a:r>
          </a:p>
        </p:txBody>
      </p:sp>
      <p:sp>
        <p:nvSpPr>
          <p:cNvPr id="10" name="TextBox 10"/>
          <p:cNvSpPr txBox="1"/>
          <p:nvPr/>
        </p:nvSpPr>
        <p:spPr>
          <a:xfrm>
            <a:off x="1595274" y="7447264"/>
            <a:ext cx="13569102" cy="1802929"/>
          </a:xfrm>
          <a:prstGeom prst="rect">
            <a:avLst/>
          </a:prstGeom>
        </p:spPr>
        <p:txBody>
          <a:bodyPr lIns="0" tIns="0" rIns="0" bIns="0" rtlCol="0" anchor="t">
            <a:spAutoFit/>
          </a:bodyPr>
          <a:lstStyle/>
          <a:p>
            <a:pPr>
              <a:lnSpc>
                <a:spcPts val="5426"/>
              </a:lnSpc>
            </a:pPr>
            <a:r>
              <a:rPr lang="en-US" sz="3617" dirty="0">
                <a:solidFill>
                  <a:srgbClr val="000000"/>
                </a:solidFill>
                <a:latin typeface="Libre Baskerville Bold"/>
              </a:rPr>
              <a:t>Late Application Period</a:t>
            </a:r>
          </a:p>
          <a:p>
            <a:pPr>
              <a:lnSpc>
                <a:spcPts val="4500"/>
              </a:lnSpc>
            </a:pPr>
            <a:r>
              <a:rPr lang="en-US" sz="3200" i="0" dirty="0">
                <a:solidFill>
                  <a:srgbClr val="000000"/>
                </a:solidFill>
                <a:effectLst/>
                <a:latin typeface="Libre Baskerville" panose="02000000000000000000" pitchFamily="2" charset="0"/>
              </a:rPr>
              <a:t>March 24, 2025</a:t>
            </a:r>
          </a:p>
          <a:p>
            <a:pPr marL="0" lvl="0" indent="0">
              <a:lnSpc>
                <a:spcPts val="4500"/>
              </a:lnSpc>
            </a:pPr>
            <a:endParaRPr lang="en-US" sz="3000" dirty="0">
              <a:solidFill>
                <a:srgbClr val="000000"/>
              </a:solidFill>
              <a:latin typeface="Libre Baskerville"/>
            </a:endParaRPr>
          </a:p>
        </p:txBody>
      </p:sp>
      <p:pic>
        <p:nvPicPr>
          <p:cNvPr id="11" name="Picture 10" descr="A black panther logo with yellow and blue text&#10;&#10;AI-generated content may be incorrect.">
            <a:extLst>
              <a:ext uri="{FF2B5EF4-FFF2-40B4-BE49-F238E27FC236}">
                <a16:creationId xmlns:a16="http://schemas.microsoft.com/office/drawing/2014/main" id="{9287AD1F-0BEF-4470-4BDA-C9DC15BDE2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81732" y="5858161"/>
            <a:ext cx="3301268" cy="33012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3C3E5D51-F8E7-4DCA-AAE7-E43895B7D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1"/>
          <p:cNvSpPr txBox="1"/>
          <p:nvPr/>
        </p:nvSpPr>
        <p:spPr>
          <a:xfrm>
            <a:off x="798022" y="5895457"/>
            <a:ext cx="5792940" cy="3655866"/>
          </a:xfrm>
          <a:prstGeom prst="rect">
            <a:avLst/>
          </a:prstGeom>
        </p:spPr>
        <p:txBody>
          <a:bodyPr vert="horz" lIns="91440" tIns="45720" rIns="91440" bIns="45720" rtlCol="0" anchor="ctr">
            <a:normAutofit/>
          </a:bodyPr>
          <a:lstStyle/>
          <a:p>
            <a:pPr marL="0" lvl="0" indent="0">
              <a:lnSpc>
                <a:spcPct val="90000"/>
              </a:lnSpc>
              <a:spcBef>
                <a:spcPct val="0"/>
              </a:spcBef>
              <a:spcAft>
                <a:spcPts val="600"/>
              </a:spcAft>
            </a:pPr>
            <a:r>
              <a:rPr lang="en-US" sz="5400">
                <a:latin typeface="+mj-lt"/>
                <a:ea typeface="+mj-ea"/>
                <a:cs typeface="+mj-cs"/>
              </a:rPr>
              <a:t>DISTRICT APPLICATION SCHOOL</a:t>
            </a:r>
          </a:p>
        </p:txBody>
      </p:sp>
      <p:sp>
        <p:nvSpPr>
          <p:cNvPr id="46" name="Rectangle 45">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298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833" y="0"/>
            <a:ext cx="16847618" cy="533677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ack panther logo with yellow and blue text&#10;&#10;AI-generated content may be incorrect.">
            <a:extLst>
              <a:ext uri="{FF2B5EF4-FFF2-40B4-BE49-F238E27FC236}">
                <a16:creationId xmlns:a16="http://schemas.microsoft.com/office/drawing/2014/main" id="{EA8C73E2-2196-61A6-2563-E760B6CDCB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9052" y="798656"/>
            <a:ext cx="3761973" cy="3761973"/>
          </a:xfrm>
          <a:prstGeom prst="rect">
            <a:avLst/>
          </a:prstGeom>
        </p:spPr>
      </p:pic>
      <p:sp>
        <p:nvSpPr>
          <p:cNvPr id="48" name="Rectangle 47">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453019" y="7689101"/>
            <a:ext cx="3291840" cy="68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0"/>
          <p:cNvSpPr txBox="1"/>
          <p:nvPr/>
        </p:nvSpPr>
        <p:spPr>
          <a:xfrm>
            <a:off x="7744078" y="5895457"/>
            <a:ext cx="9880373" cy="3655866"/>
          </a:xfrm>
          <a:prstGeom prst="rect">
            <a:avLst/>
          </a:prstGeom>
        </p:spPr>
        <p:txBody>
          <a:bodyPr vert="horz" lIns="91440" tIns="45720" rIns="91440" bIns="45720" rtlCol="0" anchor="ctr">
            <a:normAutofit/>
          </a:bodyPr>
          <a:lstStyle/>
          <a:p>
            <a:pPr marL="0" lvl="0" indent="-228600">
              <a:lnSpc>
                <a:spcPct val="90000"/>
              </a:lnSpc>
              <a:spcAft>
                <a:spcPts val="600"/>
              </a:spcAft>
              <a:buFont typeface="Arial" panose="020B0604020202020204" pitchFamily="34" charset="0"/>
              <a:buChar char="•"/>
            </a:pPr>
            <a:r>
              <a:rPr lang="en-US" sz="3000"/>
              <a:t>Vision</a:t>
            </a:r>
          </a:p>
          <a:p>
            <a:pPr marL="0" lvl="0" indent="-228600">
              <a:lnSpc>
                <a:spcPct val="90000"/>
              </a:lnSpc>
              <a:spcAft>
                <a:spcPts val="600"/>
              </a:spcAft>
              <a:buFont typeface="Arial" panose="020B0604020202020204" pitchFamily="34" charset="0"/>
              <a:buChar char="•"/>
            </a:pPr>
            <a:r>
              <a:rPr lang="en-US" sz="3000"/>
              <a:t>100% Student Success</a:t>
            </a:r>
          </a:p>
          <a:p>
            <a:pPr marL="0" lvl="0" indent="-228600">
              <a:lnSpc>
                <a:spcPct val="90000"/>
              </a:lnSpc>
              <a:spcAft>
                <a:spcPts val="600"/>
              </a:spcAft>
              <a:buFont typeface="Arial" panose="020B0604020202020204" pitchFamily="34" charset="0"/>
              <a:buChar char="•"/>
            </a:pPr>
            <a:endParaRPr lang="en-US" sz="3000"/>
          </a:p>
          <a:p>
            <a:pPr marL="0" lvl="0" indent="-228600">
              <a:lnSpc>
                <a:spcPct val="90000"/>
              </a:lnSpc>
              <a:spcAft>
                <a:spcPts val="600"/>
              </a:spcAft>
              <a:buFont typeface="Arial" panose="020B0604020202020204" pitchFamily="34" charset="0"/>
              <a:buChar char="•"/>
            </a:pPr>
            <a:r>
              <a:rPr lang="en-US" sz="3000"/>
              <a:t>Mission</a:t>
            </a:r>
          </a:p>
          <a:p>
            <a:pPr lvl="0" indent="-228600">
              <a:lnSpc>
                <a:spcPct val="90000"/>
              </a:lnSpc>
              <a:spcAft>
                <a:spcPts val="600"/>
              </a:spcAft>
              <a:buFont typeface="Arial" panose="020B0604020202020204" pitchFamily="34" charset="0"/>
              <a:buChar char="•"/>
            </a:pPr>
            <a:r>
              <a:rPr lang="en-US" sz="3000"/>
              <a:t>Our mission statement is to create a positive learning environment with high expectations where students, families, and faculty work in collaboration for 100% student success..</a:t>
            </a:r>
          </a:p>
        </p:txBody>
      </p:sp>
      <p:grpSp>
        <p:nvGrpSpPr>
          <p:cNvPr id="2" name="Group 2"/>
          <p:cNvGrpSpPr/>
          <p:nvPr/>
        </p:nvGrpSpPr>
        <p:grpSpPr>
          <a:xfrm>
            <a:off x="1718457" y="571155"/>
            <a:ext cx="2660080" cy="4216980"/>
            <a:chOff x="0" y="0"/>
            <a:chExt cx="3633874" cy="5760720"/>
          </a:xfrm>
        </p:grpSpPr>
        <p:pic>
          <p:nvPicPr>
            <p:cNvPr id="3" name="Picture 3"/>
            <p:cNvPicPr>
              <a:picLocks noChangeAspect="1"/>
            </p:cNvPicPr>
            <p:nvPr/>
          </p:nvPicPr>
          <p:blipFill>
            <a:blip r:embed="rId3"/>
            <a:srcRect l="10750" r="16434" b="13425"/>
            <a:stretch>
              <a:fillRect/>
            </a:stretch>
          </p:blipFill>
          <p:spPr>
            <a:xfrm>
              <a:off x="0" y="0"/>
              <a:ext cx="3633874" cy="5760720"/>
            </a:xfrm>
            <a:prstGeom prst="rect">
              <a:avLst/>
            </a:prstGeom>
          </p:spPr>
        </p:pic>
      </p:grpSp>
      <p:grpSp>
        <p:nvGrpSpPr>
          <p:cNvPr id="4" name="Group 4"/>
          <p:cNvGrpSpPr/>
          <p:nvPr/>
        </p:nvGrpSpPr>
        <p:grpSpPr>
          <a:xfrm>
            <a:off x="5304774" y="690959"/>
            <a:ext cx="3761973" cy="3977367"/>
            <a:chOff x="0" y="0"/>
            <a:chExt cx="5448748" cy="5760720"/>
          </a:xfrm>
        </p:grpSpPr>
        <p:pic>
          <p:nvPicPr>
            <p:cNvPr id="5" name="Picture 5"/>
            <p:cNvPicPr>
              <a:picLocks noChangeAspect="1"/>
            </p:cNvPicPr>
            <p:nvPr/>
          </p:nvPicPr>
          <p:blipFill>
            <a:blip r:embed="rId4"/>
            <a:srcRect l="18452" r="18452"/>
            <a:stretch>
              <a:fillRect/>
            </a:stretch>
          </p:blipFill>
          <p:spPr>
            <a:xfrm>
              <a:off x="0" y="0"/>
              <a:ext cx="5448748" cy="5760720"/>
            </a:xfrm>
            <a:prstGeom prst="rect">
              <a:avLst/>
            </a:prstGeom>
          </p:spPr>
        </p:pic>
      </p:grpSp>
      <p:grpSp>
        <p:nvGrpSpPr>
          <p:cNvPr id="6" name="Group 6"/>
          <p:cNvGrpSpPr/>
          <p:nvPr/>
        </p:nvGrpSpPr>
        <p:grpSpPr>
          <a:xfrm>
            <a:off x="13473328" y="2336392"/>
            <a:ext cx="3772524" cy="686504"/>
            <a:chOff x="0" y="-76200"/>
            <a:chExt cx="4885286" cy="889000"/>
          </a:xfrm>
        </p:grpSpPr>
        <p:sp>
          <p:nvSpPr>
            <p:cNvPr id="7" name="Freeform 7"/>
            <p:cNvSpPr/>
            <p:nvPr/>
          </p:nvSpPr>
          <p:spPr>
            <a:xfrm>
              <a:off x="0" y="0"/>
              <a:ext cx="4885286" cy="210849"/>
            </a:xfrm>
            <a:custGeom>
              <a:avLst/>
              <a:gdLst/>
              <a:ahLst/>
              <a:cxnLst/>
              <a:rect l="l" t="t" r="r" b="b"/>
              <a:pathLst>
                <a:path w="4885286" h="210849">
                  <a:moveTo>
                    <a:pt x="0" y="0"/>
                  </a:moveTo>
                  <a:lnTo>
                    <a:pt x="4885286" y="0"/>
                  </a:lnTo>
                  <a:lnTo>
                    <a:pt x="4885286" y="210849"/>
                  </a:lnTo>
                  <a:lnTo>
                    <a:pt x="0" y="210849"/>
                  </a:lnTo>
                  <a:close/>
                </a:path>
              </a:pathLst>
            </a:custGeom>
            <a:gradFill rotWithShape="1">
              <a:gsLst>
                <a:gs pos="0">
                  <a:srgbClr val="0055A4">
                    <a:alpha val="100000"/>
                  </a:srgbClr>
                </a:gs>
                <a:gs pos="100000">
                  <a:srgbClr val="91C6F6">
                    <a:alpha val="100000"/>
                  </a:srgbClr>
                </a:gs>
              </a:gsLst>
              <a:path path="circle">
                <a:fillToRect r="100000" b="100000"/>
              </a:path>
              <a:tileRect l="-100000" t="-100000"/>
            </a:gradFill>
          </p:spPr>
          <p:txBody>
            <a:bodyPr/>
            <a:lstStyle/>
            <a:p>
              <a:endParaRPr lang="en-US"/>
            </a:p>
          </p:txBody>
        </p:sp>
        <p:sp>
          <p:nvSpPr>
            <p:cNvPr id="8" name="TextBox 8"/>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3" y="2115119"/>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217323" y="438136"/>
            <a:ext cx="5689575" cy="8301317"/>
          </a:xfrm>
          <a:prstGeom prst="rect">
            <a:avLst/>
          </a:prstGeom>
        </p:spPr>
        <p:txBody>
          <a:bodyPr vert="horz" lIns="91440" tIns="45720" rIns="91440" bIns="45720" rtlCol="0" anchor="b">
            <a:normAutofit/>
          </a:bodyPr>
          <a:lstStyle/>
          <a:p>
            <a:pPr marL="0" lvl="0" indent="0" algn="r">
              <a:lnSpc>
                <a:spcPct val="90000"/>
              </a:lnSpc>
              <a:spcBef>
                <a:spcPct val="0"/>
              </a:spcBef>
              <a:spcAft>
                <a:spcPts val="600"/>
              </a:spcAft>
            </a:pPr>
            <a:r>
              <a:rPr lang="en-US" sz="6000" b="1" dirty="0">
                <a:solidFill>
                  <a:srgbClr val="FFFFFF"/>
                </a:solidFill>
                <a:latin typeface="+mj-lt"/>
                <a:ea typeface="+mj-ea"/>
                <a:cs typeface="+mj-cs"/>
              </a:rPr>
              <a:t>TIPS AS A FUNDAMENTAL PARENT</a:t>
            </a:r>
          </a:p>
        </p:txBody>
      </p:sp>
      <p:sp>
        <p:nvSpPr>
          <p:cNvPr id="6" name="TextBox 6"/>
          <p:cNvSpPr txBox="1"/>
          <p:nvPr/>
        </p:nvSpPr>
        <p:spPr>
          <a:xfrm>
            <a:off x="6973867" y="1004044"/>
            <a:ext cx="5615466" cy="830131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600" b="1" dirty="0"/>
              <a:t>Check and Sign Student Agenda daily</a:t>
            </a:r>
            <a:r>
              <a:rPr lang="en-US" sz="2600" dirty="0"/>
              <a:t>. Communicate with your child’s teacher.</a:t>
            </a:r>
          </a:p>
          <a:p>
            <a:pPr indent="-228600">
              <a:lnSpc>
                <a:spcPct val="90000"/>
              </a:lnSpc>
              <a:spcAft>
                <a:spcPts val="600"/>
              </a:spcAft>
              <a:buFont typeface="Arial" panose="020B0604020202020204" pitchFamily="34" charset="0"/>
              <a:buChar char="•"/>
            </a:pPr>
            <a:endParaRPr lang="en-US" sz="2600" b="1" dirty="0"/>
          </a:p>
          <a:p>
            <a:pPr indent="-228600">
              <a:lnSpc>
                <a:spcPct val="90000"/>
              </a:lnSpc>
              <a:spcAft>
                <a:spcPts val="600"/>
              </a:spcAft>
              <a:buFont typeface="Arial" panose="020B0604020202020204" pitchFamily="34" charset="0"/>
              <a:buChar char="•"/>
            </a:pPr>
            <a:r>
              <a:rPr lang="en-US" sz="2600" b="1" dirty="0"/>
              <a:t>Be sure you’re attending one school-approved function a month</a:t>
            </a:r>
            <a:r>
              <a:rPr lang="en-US" sz="2600" dirty="0"/>
              <a:t>. </a:t>
            </a:r>
          </a:p>
          <a:p>
            <a:pPr>
              <a:lnSpc>
                <a:spcPct val="90000"/>
              </a:lnSpc>
              <a:spcAft>
                <a:spcPts val="600"/>
              </a:spcAft>
            </a:pPr>
            <a:endParaRPr lang="en-US" sz="2600" dirty="0"/>
          </a:p>
          <a:p>
            <a:pPr indent="-228600">
              <a:lnSpc>
                <a:spcPct val="90000"/>
              </a:lnSpc>
              <a:spcAft>
                <a:spcPts val="600"/>
              </a:spcAft>
              <a:buFont typeface="Arial" panose="020B0604020202020204" pitchFamily="34" charset="0"/>
              <a:buChar char="•"/>
            </a:pPr>
            <a:r>
              <a:rPr lang="en-US" sz="2600" b="1" dirty="0"/>
              <a:t>Check and Sign Student homework daily</a:t>
            </a:r>
            <a:endParaRPr lang="en-US" sz="2600" dirty="0"/>
          </a:p>
          <a:p>
            <a:pPr indent="-228600">
              <a:lnSpc>
                <a:spcPct val="90000"/>
              </a:lnSpc>
              <a:spcAft>
                <a:spcPts val="600"/>
              </a:spcAft>
              <a:buFont typeface="Arial" panose="020B0604020202020204" pitchFamily="34" charset="0"/>
              <a:buChar char="•"/>
            </a:pPr>
            <a:endParaRPr lang="en-US" sz="2600" dirty="0"/>
          </a:p>
          <a:p>
            <a:pPr indent="-228600">
              <a:lnSpc>
                <a:spcPct val="90000"/>
              </a:lnSpc>
              <a:spcAft>
                <a:spcPts val="600"/>
              </a:spcAft>
              <a:buFont typeface="Arial" panose="020B0604020202020204" pitchFamily="34" charset="0"/>
              <a:buChar char="•"/>
            </a:pPr>
            <a:r>
              <a:rPr lang="en-US" sz="2600" b="1" dirty="0"/>
              <a:t>Attend </a:t>
            </a:r>
            <a:r>
              <a:rPr lang="en-US" sz="2600" dirty="0"/>
              <a:t>three conferences a </a:t>
            </a:r>
            <a:r>
              <a:rPr lang="en-US" sz="2600" b="1" dirty="0"/>
              <a:t>year with the classroom teacher.</a:t>
            </a:r>
            <a:endParaRPr lang="en-US" sz="2600" dirty="0"/>
          </a:p>
          <a:p>
            <a:pPr indent="-228600">
              <a:lnSpc>
                <a:spcPct val="90000"/>
              </a:lnSpc>
              <a:spcAft>
                <a:spcPts val="600"/>
              </a:spcAft>
              <a:buFont typeface="Arial" panose="020B0604020202020204" pitchFamily="34" charset="0"/>
              <a:buChar char="•"/>
            </a:pPr>
            <a:endParaRPr lang="en-US" sz="2600" b="1" dirty="0"/>
          </a:p>
          <a:p>
            <a:pPr indent="-228600">
              <a:lnSpc>
                <a:spcPct val="90000"/>
              </a:lnSpc>
              <a:spcAft>
                <a:spcPts val="600"/>
              </a:spcAft>
              <a:buFont typeface="Arial" panose="020B0604020202020204" pitchFamily="34" charset="0"/>
              <a:buChar char="•"/>
            </a:pPr>
            <a:r>
              <a:rPr lang="en-US" sz="2600" b="1" dirty="0"/>
              <a:t>Provide transportation. Be on time</a:t>
            </a:r>
            <a:r>
              <a:rPr lang="en-US" sz="2600" dirty="0"/>
              <a:t>.  Students must be in class by 830A and pick up begins at 240P (until 310P)</a:t>
            </a:r>
          </a:p>
          <a:p>
            <a:pPr indent="-228600">
              <a:lnSpc>
                <a:spcPct val="90000"/>
              </a:lnSpc>
              <a:spcAft>
                <a:spcPts val="600"/>
              </a:spcAft>
              <a:buFont typeface="Arial" panose="020B0604020202020204" pitchFamily="34" charset="0"/>
              <a:buChar char="•"/>
            </a:pPr>
            <a:endParaRPr lang="en-US" sz="2600" dirty="0"/>
          </a:p>
          <a:p>
            <a:pPr indent="-228600">
              <a:lnSpc>
                <a:spcPct val="90000"/>
              </a:lnSpc>
              <a:spcAft>
                <a:spcPts val="600"/>
              </a:spcAft>
              <a:buFont typeface="Arial" panose="020B0604020202020204" pitchFamily="34" charset="0"/>
              <a:buChar char="•"/>
            </a:pPr>
            <a:r>
              <a:rPr lang="en-US" sz="2600" dirty="0"/>
              <a:t>Follow School </a:t>
            </a:r>
            <a:r>
              <a:rPr lang="en-US" sz="2600" b="1" dirty="0"/>
              <a:t>Dress Code</a:t>
            </a:r>
          </a:p>
        </p:txBody>
      </p:sp>
      <p:pic>
        <p:nvPicPr>
          <p:cNvPr id="8" name="Picture 7" descr="A black panther logo with yellow and blue text&#10;&#10;AI-generated content may be incorrect.">
            <a:extLst>
              <a:ext uri="{FF2B5EF4-FFF2-40B4-BE49-F238E27FC236}">
                <a16:creationId xmlns:a16="http://schemas.microsoft.com/office/drawing/2014/main" id="{94429822-0397-31F8-E3FB-375E8FDACF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051" y="5384794"/>
            <a:ext cx="3592853" cy="3592853"/>
          </a:xfrm>
          <a:prstGeom prst="rect">
            <a:avLst/>
          </a:prstGeom>
        </p:spPr>
      </p:pic>
      <p:grpSp>
        <p:nvGrpSpPr>
          <p:cNvPr id="2" name="Group 2"/>
          <p:cNvGrpSpPr/>
          <p:nvPr/>
        </p:nvGrpSpPr>
        <p:grpSpPr>
          <a:xfrm>
            <a:off x="12701788" y="2751407"/>
            <a:ext cx="4235379" cy="770733"/>
            <a:chOff x="0" y="-76200"/>
            <a:chExt cx="4885286" cy="889000"/>
          </a:xfrm>
        </p:grpSpPr>
        <p:sp>
          <p:nvSpPr>
            <p:cNvPr id="3" name="Freeform 3"/>
            <p:cNvSpPr/>
            <p:nvPr/>
          </p:nvSpPr>
          <p:spPr>
            <a:xfrm>
              <a:off x="0" y="0"/>
              <a:ext cx="4885286" cy="210849"/>
            </a:xfrm>
            <a:custGeom>
              <a:avLst/>
              <a:gdLst/>
              <a:ahLst/>
              <a:cxnLst/>
              <a:rect l="l" t="t" r="r" b="b"/>
              <a:pathLst>
                <a:path w="4885286" h="210849">
                  <a:moveTo>
                    <a:pt x="0" y="0"/>
                  </a:moveTo>
                  <a:lnTo>
                    <a:pt x="4885286" y="0"/>
                  </a:lnTo>
                  <a:lnTo>
                    <a:pt x="4885286" y="210849"/>
                  </a:lnTo>
                  <a:lnTo>
                    <a:pt x="0" y="210849"/>
                  </a:lnTo>
                  <a:close/>
                </a:path>
              </a:pathLst>
            </a:custGeom>
            <a:gradFill rotWithShape="1">
              <a:gsLst>
                <a:gs pos="0">
                  <a:srgbClr val="0055A4">
                    <a:alpha val="100000"/>
                  </a:srgbClr>
                </a:gs>
                <a:gs pos="100000">
                  <a:srgbClr val="91C6F6">
                    <a:alpha val="100000"/>
                  </a:srgbClr>
                </a:gs>
              </a:gsLst>
              <a:path path="circle">
                <a:fillToRect r="100000" b="100000"/>
              </a:path>
              <a:tileRect l="-100000" t="-100000"/>
            </a:gradFill>
          </p:spPr>
          <p:txBody>
            <a:bodyPr/>
            <a:lstStyle/>
            <a:p>
              <a:endParaRPr lang="en-US"/>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D47F22ED-3A55-4EDE-A5A8-163D82B09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184EE59-3061-456B-9FB5-98A8E0E74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58989"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7E07B5E-9FB5-4C91-8BE4-6167EB58D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58989" y="2115125"/>
            <a:ext cx="10287000" cy="6056751"/>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24947-EB09-4DD9-973B-9F75BBCD7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9917" y="5364020"/>
            <a:ext cx="3789198"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30C8E25-2DD1-45C6-9F04-0F0CBF6660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5" y="2094101"/>
            <a:ext cx="10287000" cy="6056750"/>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BC57EA3C-C239-4132-A618-5CBE9F896B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62402" y="1474170"/>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extBox 7"/>
          <p:cNvSpPr txBox="1"/>
          <p:nvPr/>
        </p:nvSpPr>
        <p:spPr>
          <a:xfrm>
            <a:off x="849573" y="684517"/>
            <a:ext cx="4667535" cy="5334146"/>
          </a:xfrm>
          <a:prstGeom prst="rect">
            <a:avLst/>
          </a:prstGeom>
        </p:spPr>
        <p:txBody>
          <a:bodyPr vert="horz" lIns="91440" tIns="45720" rIns="91440" bIns="45720" rtlCol="0" anchor="b">
            <a:normAutofit/>
          </a:bodyPr>
          <a:lstStyle/>
          <a:p>
            <a:pPr lvl="0" algn="r">
              <a:lnSpc>
                <a:spcPct val="90000"/>
              </a:lnSpc>
              <a:spcBef>
                <a:spcPct val="0"/>
              </a:spcBef>
              <a:spcAft>
                <a:spcPts val="600"/>
              </a:spcAft>
            </a:pPr>
            <a:r>
              <a:rPr lang="en-US" sz="6000" b="1" dirty="0">
                <a:solidFill>
                  <a:srgbClr val="FFFFFF"/>
                </a:solidFill>
                <a:latin typeface="+mj-lt"/>
                <a:ea typeface="+mj-ea"/>
                <a:cs typeface="+mj-cs"/>
              </a:rPr>
              <a:t>TIPS AS A FUNDAMENTAL STUDENT</a:t>
            </a:r>
          </a:p>
        </p:txBody>
      </p:sp>
      <p:sp>
        <p:nvSpPr>
          <p:cNvPr id="10" name="TextBox 9">
            <a:extLst>
              <a:ext uri="{FF2B5EF4-FFF2-40B4-BE49-F238E27FC236}">
                <a16:creationId xmlns:a16="http://schemas.microsoft.com/office/drawing/2014/main" id="{69F23D3F-B9AB-07A2-F392-6734AD10AC3C}"/>
              </a:ext>
            </a:extLst>
          </p:cNvPr>
          <p:cNvSpPr txBox="1"/>
          <p:nvPr/>
        </p:nvSpPr>
        <p:spPr>
          <a:xfrm>
            <a:off x="7032009" y="767083"/>
            <a:ext cx="5302155" cy="8772702"/>
          </a:xfrm>
          <a:prstGeom prst="rect">
            <a:avLst/>
          </a:prstGeom>
        </p:spPr>
        <p:txBody>
          <a:bodyPr vert="horz" lIns="91440" tIns="45720" rIns="91440" bIns="45720" rtlCol="0" anchor="ctr">
            <a:normAutofit/>
          </a:bodyPr>
          <a:lstStyle/>
          <a:p>
            <a:pPr marL="571500" indent="-228600">
              <a:lnSpc>
                <a:spcPct val="90000"/>
              </a:lnSpc>
              <a:spcAft>
                <a:spcPts val="600"/>
              </a:spcAft>
              <a:buFont typeface="Arial" panose="020B0604020202020204" pitchFamily="34" charset="0"/>
              <a:buChar char="•"/>
            </a:pPr>
            <a:r>
              <a:rPr lang="en-US" sz="2600" b="1"/>
              <a:t>Have your parents Check and Sign your Student Agenda daily</a:t>
            </a:r>
            <a:r>
              <a:rPr lang="en-US" sz="2600"/>
              <a:t>.</a:t>
            </a:r>
          </a:p>
          <a:p>
            <a:pPr marL="571500" indent="-228600">
              <a:lnSpc>
                <a:spcPct val="90000"/>
              </a:lnSpc>
              <a:spcAft>
                <a:spcPts val="600"/>
              </a:spcAft>
              <a:buFont typeface="Arial" panose="020B0604020202020204" pitchFamily="34" charset="0"/>
              <a:buChar char="•"/>
            </a:pPr>
            <a:r>
              <a:rPr lang="en-US" sz="2600" b="1"/>
              <a:t>Use your agenda </a:t>
            </a:r>
            <a:r>
              <a:rPr lang="en-US" sz="2600"/>
              <a:t>as a checklist for items to be completed and signed by your parent.</a:t>
            </a:r>
          </a:p>
          <a:p>
            <a:pPr marL="571500" indent="-228600">
              <a:lnSpc>
                <a:spcPct val="90000"/>
              </a:lnSpc>
              <a:spcAft>
                <a:spcPts val="600"/>
              </a:spcAft>
              <a:buFont typeface="Arial" panose="020B0604020202020204" pitchFamily="34" charset="0"/>
              <a:buChar char="•"/>
            </a:pPr>
            <a:r>
              <a:rPr lang="en-US" sz="2600" b="1"/>
              <a:t>Have your parent Check and Sign your homework daily. </a:t>
            </a:r>
            <a:r>
              <a:rPr lang="en-US" sz="2600"/>
              <a:t>Most students find having a homework folder helpful, especially to help with getting parent signatures.</a:t>
            </a:r>
          </a:p>
          <a:p>
            <a:pPr marL="571500" indent="-228600">
              <a:lnSpc>
                <a:spcPct val="90000"/>
              </a:lnSpc>
              <a:spcAft>
                <a:spcPts val="600"/>
              </a:spcAft>
              <a:buFont typeface="Arial" panose="020B0604020202020204" pitchFamily="34" charset="0"/>
              <a:buChar char="•"/>
            </a:pPr>
            <a:r>
              <a:rPr lang="en-US" sz="2600" b="1"/>
              <a:t>Follow school Dress code</a:t>
            </a:r>
          </a:p>
          <a:p>
            <a:pPr marL="571500" indent="-228600">
              <a:lnSpc>
                <a:spcPct val="90000"/>
              </a:lnSpc>
              <a:spcAft>
                <a:spcPts val="600"/>
              </a:spcAft>
              <a:buFont typeface="Arial" panose="020B0604020202020204" pitchFamily="34" charset="0"/>
              <a:buChar char="•"/>
            </a:pPr>
            <a:r>
              <a:rPr lang="en-US" sz="2600" b="1"/>
              <a:t>Follow school behavior guidelines</a:t>
            </a:r>
          </a:p>
          <a:p>
            <a:pPr marL="571500" indent="-228600">
              <a:lnSpc>
                <a:spcPct val="90000"/>
              </a:lnSpc>
              <a:spcAft>
                <a:spcPts val="600"/>
              </a:spcAft>
              <a:buFont typeface="Arial" panose="020B0604020202020204" pitchFamily="34" charset="0"/>
              <a:buChar char="•"/>
            </a:pPr>
            <a:r>
              <a:rPr lang="en-US" sz="2600" b="1"/>
              <a:t>Be sure your parents are attending one school-approved function a month</a:t>
            </a:r>
            <a:r>
              <a:rPr lang="en-US" sz="2600"/>
              <a:t>. </a:t>
            </a:r>
          </a:p>
          <a:p>
            <a:pPr marL="571500" indent="-228600">
              <a:lnSpc>
                <a:spcPct val="90000"/>
              </a:lnSpc>
              <a:spcAft>
                <a:spcPts val="600"/>
              </a:spcAft>
              <a:buFont typeface="Arial" panose="020B0604020202020204" pitchFamily="34" charset="0"/>
              <a:buChar char="•"/>
            </a:pPr>
            <a:r>
              <a:rPr lang="en-US" sz="2600" b="1"/>
              <a:t>Be on time to class</a:t>
            </a:r>
            <a:r>
              <a:rPr lang="en-US" sz="2600"/>
              <a:t>.  Students must be in class by 830A and pick up begins at 240P (until 310P)</a:t>
            </a:r>
          </a:p>
          <a:p>
            <a:pPr indent="-228600">
              <a:lnSpc>
                <a:spcPct val="90000"/>
              </a:lnSpc>
              <a:spcAft>
                <a:spcPts val="600"/>
              </a:spcAft>
              <a:buFont typeface="Arial" panose="020B0604020202020204" pitchFamily="34" charset="0"/>
              <a:buChar char="•"/>
            </a:pPr>
            <a:endParaRPr lang="en-US" sz="2600"/>
          </a:p>
        </p:txBody>
      </p:sp>
      <p:pic>
        <p:nvPicPr>
          <p:cNvPr id="8" name="Picture 8"/>
          <p:cNvPicPr>
            <a:picLocks noChangeAspect="1"/>
          </p:cNvPicPr>
          <p:nvPr/>
        </p:nvPicPr>
        <p:blipFill>
          <a:blip r:embed="rId2"/>
          <a:srcRect l="13387" t="11608" r="17850"/>
          <a:stretch>
            <a:fillRect/>
          </a:stretch>
        </p:blipFill>
        <p:spPr>
          <a:xfrm>
            <a:off x="13759702" y="1344357"/>
            <a:ext cx="2598940" cy="2230005"/>
          </a:xfrm>
          <a:prstGeom prst="rect">
            <a:avLst/>
          </a:prstGeom>
        </p:spPr>
      </p:pic>
      <p:pic>
        <p:nvPicPr>
          <p:cNvPr id="12" name="Picture 11" descr="A black panther logo with yellow and blue text&#10;&#10;AI-generated content may be incorrect.">
            <a:extLst>
              <a:ext uri="{FF2B5EF4-FFF2-40B4-BE49-F238E27FC236}">
                <a16:creationId xmlns:a16="http://schemas.microsoft.com/office/drawing/2014/main" id="{B16F7252-A98A-60B2-5FB6-3528122489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43264" y="4027591"/>
            <a:ext cx="2231817" cy="2231817"/>
          </a:xfrm>
          <a:prstGeom prst="rect">
            <a:avLst/>
          </a:prstGeom>
        </p:spPr>
      </p:pic>
      <p:grpSp>
        <p:nvGrpSpPr>
          <p:cNvPr id="2" name="Group 2"/>
          <p:cNvGrpSpPr/>
          <p:nvPr/>
        </p:nvGrpSpPr>
        <p:grpSpPr>
          <a:xfrm>
            <a:off x="13181178" y="7532847"/>
            <a:ext cx="3755989" cy="683494"/>
            <a:chOff x="0" y="-76200"/>
            <a:chExt cx="4885286" cy="889000"/>
          </a:xfrm>
        </p:grpSpPr>
        <p:sp>
          <p:nvSpPr>
            <p:cNvPr id="3" name="Freeform 3"/>
            <p:cNvSpPr/>
            <p:nvPr/>
          </p:nvSpPr>
          <p:spPr>
            <a:xfrm>
              <a:off x="0" y="0"/>
              <a:ext cx="4885286" cy="210849"/>
            </a:xfrm>
            <a:custGeom>
              <a:avLst/>
              <a:gdLst/>
              <a:ahLst/>
              <a:cxnLst/>
              <a:rect l="l" t="t" r="r" b="b"/>
              <a:pathLst>
                <a:path w="4885286" h="210849">
                  <a:moveTo>
                    <a:pt x="0" y="0"/>
                  </a:moveTo>
                  <a:lnTo>
                    <a:pt x="4885286" y="0"/>
                  </a:lnTo>
                  <a:lnTo>
                    <a:pt x="4885286" y="210849"/>
                  </a:lnTo>
                  <a:lnTo>
                    <a:pt x="0" y="210849"/>
                  </a:lnTo>
                  <a:close/>
                </a:path>
              </a:pathLst>
            </a:custGeom>
            <a:gradFill rotWithShape="1">
              <a:gsLst>
                <a:gs pos="0">
                  <a:srgbClr val="0055A4">
                    <a:alpha val="100000"/>
                  </a:srgbClr>
                </a:gs>
                <a:gs pos="100000">
                  <a:srgbClr val="91C6F6">
                    <a:alpha val="100000"/>
                  </a:srgbClr>
                </a:gs>
              </a:gsLst>
              <a:path path="circle">
                <a:fillToRect r="100000" b="100000"/>
              </a:path>
              <a:tileRect l="-100000" t="-100000"/>
            </a:gradFill>
          </p:spPr>
          <p:txBody>
            <a:bodyPr/>
            <a:lstStyle/>
            <a:p>
              <a:endParaRPr lang="en-US"/>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3" y="2115119"/>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1210237" y="685801"/>
            <a:ext cx="4267200" cy="5383305"/>
          </a:xfrm>
          <a:prstGeom prst="rect">
            <a:avLst/>
          </a:prstGeom>
        </p:spPr>
        <p:txBody>
          <a:bodyPr vert="horz" lIns="91440" tIns="45720" rIns="91440" bIns="45720" rtlCol="0" anchor="b">
            <a:normAutofit/>
          </a:bodyPr>
          <a:lstStyle/>
          <a:p>
            <a:pPr marL="0" lvl="0" indent="0" algn="r">
              <a:lnSpc>
                <a:spcPct val="90000"/>
              </a:lnSpc>
              <a:spcBef>
                <a:spcPct val="0"/>
              </a:spcBef>
              <a:spcAft>
                <a:spcPts val="600"/>
              </a:spcAft>
            </a:pPr>
            <a:r>
              <a:rPr lang="en-US" sz="6000" b="1" dirty="0">
                <a:solidFill>
                  <a:srgbClr val="FFFFFF"/>
                </a:solidFill>
                <a:latin typeface="+mj-lt"/>
                <a:ea typeface="+mj-ea"/>
                <a:cs typeface="+mj-cs"/>
              </a:rPr>
              <a:t>DRESS</a:t>
            </a:r>
            <a:r>
              <a:rPr lang="en-US" sz="6000" dirty="0">
                <a:solidFill>
                  <a:srgbClr val="FFFFFF"/>
                </a:solidFill>
                <a:latin typeface="+mj-lt"/>
                <a:ea typeface="+mj-ea"/>
                <a:cs typeface="+mj-cs"/>
              </a:rPr>
              <a:t> CODE</a:t>
            </a:r>
          </a:p>
        </p:txBody>
      </p:sp>
      <p:sp>
        <p:nvSpPr>
          <p:cNvPr id="7" name="TextBox 7"/>
          <p:cNvSpPr txBox="1"/>
          <p:nvPr/>
        </p:nvSpPr>
        <p:spPr>
          <a:xfrm>
            <a:off x="6973867" y="1004044"/>
            <a:ext cx="4935869" cy="8301317"/>
          </a:xfrm>
          <a:prstGeom prst="rect">
            <a:avLst/>
          </a:prstGeom>
        </p:spPr>
        <p:txBody>
          <a:bodyPr vert="horz" lIns="91440" tIns="45720" rIns="91440" bIns="45720" rtlCol="0" anchor="ctr">
            <a:normAutofit/>
          </a:bodyPr>
          <a:lstStyle/>
          <a:p>
            <a:pPr marL="669293" lvl="1" indent="-228600">
              <a:lnSpc>
                <a:spcPct val="90000"/>
              </a:lnSpc>
              <a:spcAft>
                <a:spcPts val="600"/>
              </a:spcAft>
              <a:buFont typeface="Arial" panose="020B0604020202020204" pitchFamily="34" charset="0"/>
              <a:buChar char="•"/>
            </a:pPr>
            <a:r>
              <a:rPr lang="en-US" sz="3000"/>
              <a:t>Students are expected to dress appropriately to reflect pride in oneself and school, and to avoid social fads and disruptions to the school learning environment.</a:t>
            </a:r>
          </a:p>
          <a:p>
            <a:pPr marL="669293" lvl="1" indent="-228600">
              <a:lnSpc>
                <a:spcPct val="90000"/>
              </a:lnSpc>
              <a:spcAft>
                <a:spcPts val="600"/>
              </a:spcAft>
              <a:buFont typeface="Arial" panose="020B0604020202020204" pitchFamily="34" charset="0"/>
              <a:buChar char="•"/>
            </a:pPr>
            <a:r>
              <a:rPr lang="en-US" sz="3000"/>
              <a:t>School-wide have a modified uniform policy</a:t>
            </a:r>
          </a:p>
          <a:p>
            <a:pPr marL="669293" lvl="1" indent="-228600">
              <a:lnSpc>
                <a:spcPct val="90000"/>
              </a:lnSpc>
              <a:spcAft>
                <a:spcPts val="600"/>
              </a:spcAft>
              <a:buFont typeface="Arial" panose="020B0604020202020204" pitchFamily="34" charset="0"/>
              <a:buChar char="•"/>
            </a:pPr>
            <a:r>
              <a:rPr lang="en-US" sz="3000"/>
              <a:t>Students who come to school wearing inappropriate attire will be sent to the office to call home for acceptable clothing and will receive a dress code violation</a:t>
            </a:r>
          </a:p>
        </p:txBody>
      </p:sp>
      <p:pic>
        <p:nvPicPr>
          <p:cNvPr id="8" name="Picture 7" descr="A black panther logo with yellow and blue text&#10;&#10;AI-generated content may be incorrect.">
            <a:extLst>
              <a:ext uri="{FF2B5EF4-FFF2-40B4-BE49-F238E27FC236}">
                <a16:creationId xmlns:a16="http://schemas.microsoft.com/office/drawing/2014/main" id="{C74B6E6A-473D-8549-83BD-A570A3B6D3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051" y="5384794"/>
            <a:ext cx="3592853" cy="3592853"/>
          </a:xfrm>
          <a:prstGeom prst="rect">
            <a:avLst/>
          </a:prstGeom>
        </p:spPr>
      </p:pic>
      <p:grpSp>
        <p:nvGrpSpPr>
          <p:cNvPr id="2" name="Group 2"/>
          <p:cNvGrpSpPr/>
          <p:nvPr/>
        </p:nvGrpSpPr>
        <p:grpSpPr>
          <a:xfrm>
            <a:off x="12701788" y="2979311"/>
            <a:ext cx="4235379" cy="770733"/>
            <a:chOff x="0" y="-76200"/>
            <a:chExt cx="4885286" cy="889000"/>
          </a:xfrm>
        </p:grpSpPr>
        <p:sp>
          <p:nvSpPr>
            <p:cNvPr id="3" name="Freeform 3"/>
            <p:cNvSpPr/>
            <p:nvPr/>
          </p:nvSpPr>
          <p:spPr>
            <a:xfrm>
              <a:off x="0" y="0"/>
              <a:ext cx="4885286" cy="210849"/>
            </a:xfrm>
            <a:custGeom>
              <a:avLst/>
              <a:gdLst/>
              <a:ahLst/>
              <a:cxnLst/>
              <a:rect l="l" t="t" r="r" b="b"/>
              <a:pathLst>
                <a:path w="4885286" h="210849">
                  <a:moveTo>
                    <a:pt x="0" y="0"/>
                  </a:moveTo>
                  <a:lnTo>
                    <a:pt x="4885286" y="0"/>
                  </a:lnTo>
                  <a:lnTo>
                    <a:pt x="4885286" y="210849"/>
                  </a:lnTo>
                  <a:lnTo>
                    <a:pt x="0" y="210849"/>
                  </a:lnTo>
                  <a:close/>
                </a:path>
              </a:pathLst>
            </a:custGeom>
            <a:gradFill rotWithShape="1">
              <a:gsLst>
                <a:gs pos="0">
                  <a:srgbClr val="0055A4">
                    <a:alpha val="100000"/>
                  </a:srgbClr>
                </a:gs>
                <a:gs pos="100000">
                  <a:srgbClr val="91C6F6">
                    <a:alpha val="100000"/>
                  </a:srgbClr>
                </a:gs>
              </a:gsLst>
              <a:path path="circle">
                <a:fillToRect r="100000" b="100000"/>
              </a:path>
              <a:tileRect l="-100000" t="-100000"/>
            </a:gradFill>
          </p:spPr>
          <p:txBody>
            <a:bodyPr/>
            <a:lstStyle/>
            <a:p>
              <a:endParaRPr lang="en-US"/>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Rectangle 2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738"/>
            <a:ext cx="18287997" cy="2363932"/>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2193285" y="52"/>
            <a:ext cx="6094715" cy="2364618"/>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61667" y="-7961666"/>
            <a:ext cx="2364669" cy="18288002"/>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38151" y="1479"/>
            <a:ext cx="6455133" cy="236319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6"/>
          <p:cNvSpPr txBox="1"/>
          <p:nvPr/>
        </p:nvSpPr>
        <p:spPr>
          <a:xfrm>
            <a:off x="1049571" y="529740"/>
            <a:ext cx="10636950" cy="1347871"/>
          </a:xfrm>
          <a:prstGeom prst="rect">
            <a:avLst/>
          </a:prstGeom>
        </p:spPr>
        <p:txBody>
          <a:bodyPr vert="horz" lIns="91440" tIns="45720" rIns="91440" bIns="45720" rtlCol="0" anchor="ctr">
            <a:normAutofit/>
          </a:bodyPr>
          <a:lstStyle/>
          <a:p>
            <a:pPr marL="0" lvl="0" indent="0">
              <a:lnSpc>
                <a:spcPct val="90000"/>
              </a:lnSpc>
              <a:spcBef>
                <a:spcPct val="0"/>
              </a:spcBef>
              <a:spcAft>
                <a:spcPts val="600"/>
              </a:spcAft>
            </a:pPr>
            <a:r>
              <a:rPr lang="en-US" sz="6000" b="1" dirty="0">
                <a:solidFill>
                  <a:srgbClr val="FFFFFF"/>
                </a:solidFill>
                <a:latin typeface="+mj-lt"/>
                <a:ea typeface="+mj-ea"/>
                <a:cs typeface="+mj-cs"/>
              </a:rPr>
              <a:t>DRESS</a:t>
            </a:r>
            <a:r>
              <a:rPr lang="en-US" sz="6000" dirty="0">
                <a:solidFill>
                  <a:srgbClr val="FFFFFF"/>
                </a:solidFill>
                <a:latin typeface="+mj-lt"/>
                <a:ea typeface="+mj-ea"/>
                <a:cs typeface="+mj-cs"/>
              </a:rPr>
              <a:t> CODE</a:t>
            </a:r>
          </a:p>
        </p:txBody>
      </p:sp>
      <p:grpSp>
        <p:nvGrpSpPr>
          <p:cNvPr id="2" name="Group 2"/>
          <p:cNvGrpSpPr/>
          <p:nvPr/>
        </p:nvGrpSpPr>
        <p:grpSpPr>
          <a:xfrm>
            <a:off x="1073622" y="5984222"/>
            <a:ext cx="7696632" cy="1400596"/>
            <a:chOff x="0" y="-76200"/>
            <a:chExt cx="4885286" cy="889000"/>
          </a:xfrm>
        </p:grpSpPr>
        <p:sp>
          <p:nvSpPr>
            <p:cNvPr id="3" name="Freeform 3"/>
            <p:cNvSpPr/>
            <p:nvPr/>
          </p:nvSpPr>
          <p:spPr>
            <a:xfrm>
              <a:off x="0" y="0"/>
              <a:ext cx="4885286" cy="210849"/>
            </a:xfrm>
            <a:custGeom>
              <a:avLst/>
              <a:gdLst/>
              <a:ahLst/>
              <a:cxnLst/>
              <a:rect l="l" t="t" r="r" b="b"/>
              <a:pathLst>
                <a:path w="4885286" h="210849">
                  <a:moveTo>
                    <a:pt x="0" y="0"/>
                  </a:moveTo>
                  <a:lnTo>
                    <a:pt x="4885286" y="0"/>
                  </a:lnTo>
                  <a:lnTo>
                    <a:pt x="4885286" y="210849"/>
                  </a:lnTo>
                  <a:lnTo>
                    <a:pt x="0" y="210849"/>
                  </a:lnTo>
                  <a:close/>
                </a:path>
              </a:pathLst>
            </a:custGeom>
            <a:gradFill rotWithShape="1">
              <a:gsLst>
                <a:gs pos="0">
                  <a:srgbClr val="0055A4">
                    <a:alpha val="100000"/>
                  </a:srgbClr>
                </a:gs>
                <a:gs pos="100000">
                  <a:srgbClr val="91C6F6">
                    <a:alpha val="100000"/>
                  </a:srgbClr>
                </a:gs>
              </a:gsLst>
              <a:path path="circle">
                <a:fillToRect r="100000" b="100000"/>
              </a:path>
              <a:tileRect l="-100000" t="-100000"/>
            </a:gradFill>
          </p:spPr>
          <p:txBody>
            <a:bodyPr/>
            <a:lstStyle/>
            <a:p>
              <a:endParaRPr lang="en-US"/>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770255" y="3467100"/>
            <a:ext cx="8444126" cy="6290160"/>
            <a:chOff x="0" y="0"/>
            <a:chExt cx="20955802" cy="8499513"/>
          </a:xfrm>
        </p:grpSpPr>
        <p:pic>
          <p:nvPicPr>
            <p:cNvPr id="7" name="Picture 7"/>
            <p:cNvPicPr>
              <a:picLocks noChangeAspect="1"/>
            </p:cNvPicPr>
            <p:nvPr/>
          </p:nvPicPr>
          <p:blipFill>
            <a:blip r:embed="rId2"/>
            <a:srcRect l="22090" r="22629"/>
            <a:stretch>
              <a:fillRect/>
            </a:stretch>
          </p:blipFill>
          <p:spPr>
            <a:xfrm>
              <a:off x="0" y="965163"/>
              <a:ext cx="3581933" cy="6497940"/>
            </a:xfrm>
            <a:prstGeom prst="rect">
              <a:avLst/>
            </a:prstGeom>
          </p:spPr>
        </p:pic>
        <p:pic>
          <p:nvPicPr>
            <p:cNvPr id="8" name="Picture 8"/>
            <p:cNvPicPr>
              <a:picLocks noChangeAspect="1"/>
            </p:cNvPicPr>
            <p:nvPr/>
          </p:nvPicPr>
          <p:blipFill>
            <a:blip r:embed="rId3"/>
            <a:srcRect/>
            <a:stretch>
              <a:fillRect/>
            </a:stretch>
          </p:blipFill>
          <p:spPr>
            <a:xfrm>
              <a:off x="7749298" y="0"/>
              <a:ext cx="4590599" cy="4590599"/>
            </a:xfrm>
            <a:prstGeom prst="rect">
              <a:avLst/>
            </a:prstGeom>
          </p:spPr>
        </p:pic>
        <p:pic>
          <p:nvPicPr>
            <p:cNvPr id="9" name="Picture 9"/>
            <p:cNvPicPr>
              <a:picLocks noChangeAspect="1"/>
            </p:cNvPicPr>
            <p:nvPr/>
          </p:nvPicPr>
          <p:blipFill>
            <a:blip r:embed="rId4"/>
            <a:srcRect/>
            <a:stretch>
              <a:fillRect/>
            </a:stretch>
          </p:blipFill>
          <p:spPr>
            <a:xfrm>
              <a:off x="12339897" y="4500736"/>
              <a:ext cx="3998776" cy="3998776"/>
            </a:xfrm>
            <a:prstGeom prst="rect">
              <a:avLst/>
            </a:prstGeom>
          </p:spPr>
        </p:pic>
        <p:pic>
          <p:nvPicPr>
            <p:cNvPr id="10" name="Picture 10"/>
            <p:cNvPicPr>
              <a:picLocks noChangeAspect="1"/>
            </p:cNvPicPr>
            <p:nvPr/>
          </p:nvPicPr>
          <p:blipFill>
            <a:blip r:embed="rId5"/>
            <a:srcRect/>
            <a:stretch>
              <a:fillRect/>
            </a:stretch>
          </p:blipFill>
          <p:spPr>
            <a:xfrm>
              <a:off x="3708933" y="0"/>
              <a:ext cx="4590599" cy="4590599"/>
            </a:xfrm>
            <a:prstGeom prst="rect">
              <a:avLst/>
            </a:prstGeom>
          </p:spPr>
        </p:pic>
        <p:pic>
          <p:nvPicPr>
            <p:cNvPr id="11" name="Picture 11"/>
            <p:cNvPicPr>
              <a:picLocks noChangeAspect="1"/>
            </p:cNvPicPr>
            <p:nvPr/>
          </p:nvPicPr>
          <p:blipFill>
            <a:blip r:embed="rId6"/>
            <a:srcRect/>
            <a:stretch>
              <a:fillRect/>
            </a:stretch>
          </p:blipFill>
          <p:spPr>
            <a:xfrm>
              <a:off x="3906593" y="4779232"/>
              <a:ext cx="3720280" cy="3720280"/>
            </a:xfrm>
            <a:prstGeom prst="rect">
              <a:avLst/>
            </a:prstGeom>
          </p:spPr>
        </p:pic>
        <p:pic>
          <p:nvPicPr>
            <p:cNvPr id="12" name="Picture 12"/>
            <p:cNvPicPr>
              <a:picLocks noChangeAspect="1"/>
            </p:cNvPicPr>
            <p:nvPr/>
          </p:nvPicPr>
          <p:blipFill>
            <a:blip r:embed="rId7"/>
            <a:srcRect/>
            <a:stretch>
              <a:fillRect/>
            </a:stretch>
          </p:blipFill>
          <p:spPr>
            <a:xfrm>
              <a:off x="8181038" y="4590599"/>
              <a:ext cx="3751412" cy="3908914"/>
            </a:xfrm>
            <a:prstGeom prst="rect">
              <a:avLst/>
            </a:prstGeom>
          </p:spPr>
        </p:pic>
        <p:pic>
          <p:nvPicPr>
            <p:cNvPr id="13" name="Picture 13"/>
            <p:cNvPicPr>
              <a:picLocks noChangeAspect="1"/>
            </p:cNvPicPr>
            <p:nvPr/>
          </p:nvPicPr>
          <p:blipFill>
            <a:blip r:embed="rId8"/>
            <a:srcRect/>
            <a:stretch>
              <a:fillRect/>
            </a:stretch>
          </p:blipFill>
          <p:spPr>
            <a:xfrm>
              <a:off x="12339897" y="0"/>
              <a:ext cx="4401383" cy="4401383"/>
            </a:xfrm>
            <a:prstGeom prst="rect">
              <a:avLst/>
            </a:prstGeom>
          </p:spPr>
        </p:pic>
        <p:pic>
          <p:nvPicPr>
            <p:cNvPr id="14" name="Picture 14"/>
            <p:cNvPicPr>
              <a:picLocks noChangeAspect="1"/>
            </p:cNvPicPr>
            <p:nvPr/>
          </p:nvPicPr>
          <p:blipFill>
            <a:blip r:embed="rId9"/>
            <a:srcRect/>
            <a:stretch>
              <a:fillRect/>
            </a:stretch>
          </p:blipFill>
          <p:spPr>
            <a:xfrm>
              <a:off x="16554419" y="0"/>
              <a:ext cx="4401383" cy="4401383"/>
            </a:xfrm>
            <a:prstGeom prst="rect">
              <a:avLst/>
            </a:prstGeom>
          </p:spPr>
        </p:pic>
        <p:pic>
          <p:nvPicPr>
            <p:cNvPr id="15" name="Picture 15"/>
            <p:cNvPicPr>
              <a:picLocks noChangeAspect="1"/>
            </p:cNvPicPr>
            <p:nvPr/>
          </p:nvPicPr>
          <p:blipFill>
            <a:blip r:embed="rId10"/>
            <a:srcRect l="14624" t="18653" r="11959" b="11354"/>
            <a:stretch>
              <a:fillRect/>
            </a:stretch>
          </p:blipFill>
          <p:spPr>
            <a:xfrm>
              <a:off x="16897473" y="4909383"/>
              <a:ext cx="3914745" cy="2804215"/>
            </a:xfrm>
            <a:prstGeom prst="rect">
              <a:avLst/>
            </a:prstGeom>
          </p:spPr>
        </p:pic>
      </p:grpSp>
      <p:pic>
        <p:nvPicPr>
          <p:cNvPr id="17" name="Picture 16" descr="A black panther logo with yellow and blue text&#10;&#10;AI-generated content may be incorrect.">
            <a:extLst>
              <a:ext uri="{FF2B5EF4-FFF2-40B4-BE49-F238E27FC236}">
                <a16:creationId xmlns:a16="http://schemas.microsoft.com/office/drawing/2014/main" id="{697F2DBE-B08E-EA39-D48B-3A757549182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52946" y="6819277"/>
            <a:ext cx="2937983" cy="293798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3" y="2115119"/>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304800" y="685801"/>
            <a:ext cx="4996971" cy="7277099"/>
          </a:xfrm>
          <a:prstGeom prst="rect">
            <a:avLst/>
          </a:prstGeom>
        </p:spPr>
        <p:txBody>
          <a:bodyPr vert="horz" lIns="91440" tIns="45720" rIns="91440" bIns="45720" rtlCol="0" anchor="b">
            <a:normAutofit/>
          </a:bodyPr>
          <a:lstStyle/>
          <a:p>
            <a:pPr marL="0" lvl="0" indent="0" algn="r">
              <a:lnSpc>
                <a:spcPct val="90000"/>
              </a:lnSpc>
              <a:spcBef>
                <a:spcPct val="0"/>
              </a:spcBef>
              <a:spcAft>
                <a:spcPts val="600"/>
              </a:spcAft>
            </a:pPr>
            <a:r>
              <a:rPr lang="en-US" sz="6000" b="1" dirty="0">
                <a:solidFill>
                  <a:srgbClr val="FFFFFF"/>
                </a:solidFill>
                <a:latin typeface="+mj-lt"/>
                <a:ea typeface="+mj-ea"/>
                <a:cs typeface="+mj-cs"/>
              </a:rPr>
              <a:t>WHAT ARE INFRACTIONS?</a:t>
            </a:r>
          </a:p>
        </p:txBody>
      </p:sp>
      <p:sp>
        <p:nvSpPr>
          <p:cNvPr id="6" name="TextBox 6"/>
          <p:cNvSpPr txBox="1"/>
          <p:nvPr/>
        </p:nvSpPr>
        <p:spPr>
          <a:xfrm>
            <a:off x="6973867" y="1004044"/>
            <a:ext cx="4935869" cy="830131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3000" dirty="0"/>
              <a:t>Students can receive seven infractions per grading period </a:t>
            </a:r>
          </a:p>
          <a:p>
            <a:pPr indent="-228600">
              <a:lnSpc>
                <a:spcPct val="90000"/>
              </a:lnSpc>
              <a:spcAft>
                <a:spcPts val="600"/>
              </a:spcAft>
              <a:buFont typeface="Arial" panose="020B0604020202020204" pitchFamily="34" charset="0"/>
              <a:buChar char="•"/>
            </a:pPr>
            <a:r>
              <a:rPr lang="en-US" sz="3000" dirty="0"/>
              <a:t>(3warnings/ 4detentions)</a:t>
            </a:r>
          </a:p>
          <a:p>
            <a:pPr indent="-228600">
              <a:lnSpc>
                <a:spcPct val="90000"/>
              </a:lnSpc>
              <a:spcAft>
                <a:spcPts val="600"/>
              </a:spcAft>
              <a:buFont typeface="Arial" panose="020B0604020202020204" pitchFamily="34" charset="0"/>
              <a:buChar char="•"/>
            </a:pPr>
            <a:endParaRPr lang="en-US" sz="3000" dirty="0"/>
          </a:p>
          <a:p>
            <a:pPr marL="571500" indent="-228600">
              <a:lnSpc>
                <a:spcPct val="90000"/>
              </a:lnSpc>
              <a:spcAft>
                <a:spcPts val="600"/>
              </a:spcAft>
              <a:buFont typeface="Arial" panose="020B0604020202020204" pitchFamily="34" charset="0"/>
              <a:buChar char="•"/>
            </a:pPr>
            <a:r>
              <a:rPr lang="en-US" sz="3000" dirty="0"/>
              <a:t>After three warnings, the student receives their first detention.</a:t>
            </a:r>
          </a:p>
          <a:p>
            <a:pPr marL="571500" indent="-228600">
              <a:lnSpc>
                <a:spcPct val="90000"/>
              </a:lnSpc>
              <a:spcAft>
                <a:spcPts val="600"/>
              </a:spcAft>
              <a:buFont typeface="Arial" panose="020B0604020202020204" pitchFamily="34" charset="0"/>
              <a:buChar char="•"/>
            </a:pPr>
            <a:r>
              <a:rPr lang="en-US" sz="3000" dirty="0"/>
              <a:t>Any additional infraction is another detention</a:t>
            </a:r>
          </a:p>
          <a:p>
            <a:pPr marL="571500" indent="-228600">
              <a:lnSpc>
                <a:spcPct val="90000"/>
              </a:lnSpc>
              <a:spcAft>
                <a:spcPts val="600"/>
              </a:spcAft>
              <a:buFont typeface="Arial" panose="020B0604020202020204" pitchFamily="34" charset="0"/>
              <a:buChar char="•"/>
            </a:pPr>
            <a:r>
              <a:rPr lang="en-US" sz="3000" dirty="0"/>
              <a:t>Upon receiving fourth detention, the student is referred to the intervention and appeals committee (IAC)</a:t>
            </a:r>
          </a:p>
          <a:p>
            <a:pPr marL="571500" indent="-228600">
              <a:lnSpc>
                <a:spcPct val="90000"/>
              </a:lnSpc>
              <a:spcAft>
                <a:spcPts val="600"/>
              </a:spcAft>
              <a:buFont typeface="Arial" panose="020B0604020202020204" pitchFamily="34" charset="0"/>
              <a:buChar char="•"/>
            </a:pPr>
            <a:r>
              <a:rPr lang="en-US" sz="3000" dirty="0"/>
              <a:t>Detentions are held after school 30 minutes</a:t>
            </a:r>
          </a:p>
          <a:p>
            <a:pPr indent="-228600">
              <a:lnSpc>
                <a:spcPct val="90000"/>
              </a:lnSpc>
              <a:spcAft>
                <a:spcPts val="600"/>
              </a:spcAft>
              <a:buFont typeface="Arial" panose="020B0604020202020204" pitchFamily="34" charset="0"/>
              <a:buChar char="•"/>
            </a:pPr>
            <a:endParaRPr lang="en-US" sz="3000" dirty="0"/>
          </a:p>
          <a:p>
            <a:pPr indent="-228600">
              <a:lnSpc>
                <a:spcPct val="90000"/>
              </a:lnSpc>
              <a:spcAft>
                <a:spcPts val="600"/>
              </a:spcAft>
              <a:buFont typeface="Arial" panose="020B0604020202020204" pitchFamily="34" charset="0"/>
              <a:buChar char="•"/>
            </a:pPr>
            <a:endParaRPr lang="en-US" sz="3000" dirty="0"/>
          </a:p>
          <a:p>
            <a:pPr indent="-228600">
              <a:lnSpc>
                <a:spcPct val="90000"/>
              </a:lnSpc>
              <a:spcAft>
                <a:spcPts val="600"/>
              </a:spcAft>
              <a:buFont typeface="Arial" panose="020B0604020202020204" pitchFamily="34" charset="0"/>
              <a:buChar char="•"/>
            </a:pPr>
            <a:endParaRPr lang="en-US" sz="3000" dirty="0"/>
          </a:p>
        </p:txBody>
      </p:sp>
      <p:pic>
        <p:nvPicPr>
          <p:cNvPr id="8" name="Picture 7" descr="A black panther logo with yellow and blue text&#10;&#10;AI-generated content may be incorrect.">
            <a:extLst>
              <a:ext uri="{FF2B5EF4-FFF2-40B4-BE49-F238E27FC236}">
                <a16:creationId xmlns:a16="http://schemas.microsoft.com/office/drawing/2014/main" id="{2916AE73-64FB-AA20-B520-4A7727DA4C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051" y="5384794"/>
            <a:ext cx="3592853" cy="3592853"/>
          </a:xfrm>
          <a:prstGeom prst="rect">
            <a:avLst/>
          </a:prstGeom>
        </p:spPr>
      </p:pic>
      <p:grpSp>
        <p:nvGrpSpPr>
          <p:cNvPr id="2" name="Group 2"/>
          <p:cNvGrpSpPr/>
          <p:nvPr/>
        </p:nvGrpSpPr>
        <p:grpSpPr>
          <a:xfrm>
            <a:off x="12701788" y="2979311"/>
            <a:ext cx="4235379" cy="770733"/>
            <a:chOff x="0" y="-76200"/>
            <a:chExt cx="4885286" cy="889000"/>
          </a:xfrm>
        </p:grpSpPr>
        <p:sp>
          <p:nvSpPr>
            <p:cNvPr id="3" name="Freeform 3"/>
            <p:cNvSpPr/>
            <p:nvPr/>
          </p:nvSpPr>
          <p:spPr>
            <a:xfrm>
              <a:off x="0" y="0"/>
              <a:ext cx="4885286" cy="210849"/>
            </a:xfrm>
            <a:custGeom>
              <a:avLst/>
              <a:gdLst/>
              <a:ahLst/>
              <a:cxnLst/>
              <a:rect l="l" t="t" r="r" b="b"/>
              <a:pathLst>
                <a:path w="4885286" h="210849">
                  <a:moveTo>
                    <a:pt x="0" y="0"/>
                  </a:moveTo>
                  <a:lnTo>
                    <a:pt x="4885286" y="0"/>
                  </a:lnTo>
                  <a:lnTo>
                    <a:pt x="4885286" y="210849"/>
                  </a:lnTo>
                  <a:lnTo>
                    <a:pt x="0" y="210849"/>
                  </a:lnTo>
                  <a:close/>
                </a:path>
              </a:pathLst>
            </a:custGeom>
            <a:gradFill rotWithShape="1">
              <a:gsLst>
                <a:gs pos="0">
                  <a:srgbClr val="0055A4">
                    <a:alpha val="100000"/>
                  </a:srgbClr>
                </a:gs>
                <a:gs pos="100000">
                  <a:srgbClr val="91C6F6">
                    <a:alpha val="100000"/>
                  </a:srgbClr>
                </a:gs>
              </a:gsLst>
              <a:path path="circle">
                <a:fillToRect r="100000" b="100000"/>
              </a:path>
              <a:tileRect l="-100000" t="-100000"/>
            </a:gradFill>
          </p:spPr>
          <p:txBody>
            <a:bodyPr/>
            <a:lstStyle/>
            <a:p>
              <a:endParaRPr lang="en-US"/>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6" y="2115123"/>
            <a:ext cx="10287000" cy="6056754"/>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28" y="2130329"/>
            <a:ext cx="10286999" cy="605675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1885" y="5382128"/>
            <a:ext cx="3752969" cy="6056762"/>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752605" y="1454577"/>
            <a:ext cx="5850535" cy="6268437"/>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15143" y="2115119"/>
            <a:ext cx="10287005" cy="6056753"/>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1210237" y="685801"/>
            <a:ext cx="4267200" cy="5383305"/>
          </a:xfrm>
          <a:prstGeom prst="rect">
            <a:avLst/>
          </a:prstGeom>
        </p:spPr>
        <p:txBody>
          <a:bodyPr vert="horz" lIns="91440" tIns="45720" rIns="91440" bIns="45720" rtlCol="0" anchor="b">
            <a:normAutofit/>
          </a:bodyPr>
          <a:lstStyle/>
          <a:p>
            <a:pPr marL="0" lvl="0" indent="0" algn="r">
              <a:lnSpc>
                <a:spcPct val="90000"/>
              </a:lnSpc>
              <a:spcBef>
                <a:spcPct val="0"/>
              </a:spcBef>
              <a:spcAft>
                <a:spcPts val="600"/>
              </a:spcAft>
            </a:pPr>
            <a:r>
              <a:rPr lang="en-US" sz="6000" b="1" dirty="0">
                <a:solidFill>
                  <a:srgbClr val="FFFFFF"/>
                </a:solidFill>
                <a:latin typeface="+mj-lt"/>
                <a:ea typeface="+mj-ea"/>
                <a:cs typeface="+mj-cs"/>
              </a:rPr>
              <a:t>HOW TO AVOID GETTING AN INFRACTION</a:t>
            </a:r>
          </a:p>
        </p:txBody>
      </p:sp>
      <p:sp>
        <p:nvSpPr>
          <p:cNvPr id="6" name="TextBox 6"/>
          <p:cNvSpPr txBox="1"/>
          <p:nvPr/>
        </p:nvSpPr>
        <p:spPr>
          <a:xfrm>
            <a:off x="6973867" y="1004044"/>
            <a:ext cx="4935869" cy="8301317"/>
          </a:xfrm>
          <a:prstGeom prst="rect">
            <a:avLst/>
          </a:prstGeom>
        </p:spPr>
        <p:txBody>
          <a:bodyPr vert="horz" lIns="91440" tIns="45720" rIns="91440" bIns="45720" rtlCol="0" anchor="ctr">
            <a:normAutofit/>
          </a:bodyPr>
          <a:lstStyle/>
          <a:p>
            <a:pPr marL="734061" lvl="1" indent="-228600">
              <a:lnSpc>
                <a:spcPct val="90000"/>
              </a:lnSpc>
              <a:spcAft>
                <a:spcPts val="600"/>
              </a:spcAft>
              <a:buFont typeface="Arial" panose="020B0604020202020204" pitchFamily="34" charset="0"/>
              <a:buChar char="•"/>
            </a:pPr>
            <a:r>
              <a:rPr lang="en-US" sz="3000"/>
              <a:t>Homework: completing assignments, completing the right assignment, signing agenda/homework, turned in on time</a:t>
            </a:r>
          </a:p>
          <a:p>
            <a:pPr marL="734061" lvl="1" indent="-228600">
              <a:lnSpc>
                <a:spcPct val="90000"/>
              </a:lnSpc>
              <a:spcAft>
                <a:spcPts val="600"/>
              </a:spcAft>
              <a:buFont typeface="Arial" panose="020B0604020202020204" pitchFamily="34" charset="0"/>
              <a:buChar char="•"/>
            </a:pPr>
            <a:r>
              <a:rPr lang="en-US" sz="3000"/>
              <a:t>Classwork: completed, prepared for class</a:t>
            </a:r>
          </a:p>
          <a:p>
            <a:pPr marL="734061" lvl="1" indent="-228600">
              <a:lnSpc>
                <a:spcPct val="90000"/>
              </a:lnSpc>
              <a:spcAft>
                <a:spcPts val="600"/>
              </a:spcAft>
              <a:buFont typeface="Arial" panose="020B0604020202020204" pitchFamily="34" charset="0"/>
              <a:buChar char="•"/>
            </a:pPr>
            <a:r>
              <a:rPr lang="en-US" sz="3000"/>
              <a:t>Behaviors: not being disruptive, not being harmful to others</a:t>
            </a:r>
          </a:p>
          <a:p>
            <a:pPr marL="734061" lvl="1" indent="-228600">
              <a:lnSpc>
                <a:spcPct val="90000"/>
              </a:lnSpc>
              <a:spcAft>
                <a:spcPts val="600"/>
              </a:spcAft>
              <a:buFont typeface="Arial" panose="020B0604020202020204" pitchFamily="34" charset="0"/>
              <a:buChar char="•"/>
            </a:pPr>
            <a:r>
              <a:rPr lang="en-US" sz="3000"/>
              <a:t>Attending detentions</a:t>
            </a:r>
          </a:p>
          <a:p>
            <a:pPr marL="734061" lvl="1" indent="-228600">
              <a:lnSpc>
                <a:spcPct val="90000"/>
              </a:lnSpc>
              <a:spcAft>
                <a:spcPts val="600"/>
              </a:spcAft>
              <a:buFont typeface="Arial" panose="020B0604020202020204" pitchFamily="34" charset="0"/>
              <a:buChar char="•"/>
            </a:pPr>
            <a:r>
              <a:rPr lang="en-US" sz="3000"/>
              <a:t>Returning all “sign and return” documents</a:t>
            </a:r>
          </a:p>
          <a:p>
            <a:pPr marL="734061" lvl="1" indent="-228600">
              <a:lnSpc>
                <a:spcPct val="90000"/>
              </a:lnSpc>
              <a:spcAft>
                <a:spcPts val="600"/>
              </a:spcAft>
              <a:buFont typeface="Arial" panose="020B0604020202020204" pitchFamily="34" charset="0"/>
              <a:buChar char="•"/>
            </a:pPr>
            <a:r>
              <a:rPr lang="en-US" sz="3000"/>
              <a:t>Following the dress code</a:t>
            </a:r>
          </a:p>
          <a:p>
            <a:pPr marL="734061" lvl="1" indent="-228600">
              <a:lnSpc>
                <a:spcPct val="90000"/>
              </a:lnSpc>
              <a:spcAft>
                <a:spcPts val="600"/>
              </a:spcAft>
              <a:buFont typeface="Arial" panose="020B0604020202020204" pitchFamily="34" charset="0"/>
              <a:buChar char="•"/>
            </a:pPr>
            <a:r>
              <a:rPr lang="en-US" sz="3000"/>
              <a:t>Avoiding excessive tardies (arrive to school on time)</a:t>
            </a:r>
          </a:p>
        </p:txBody>
      </p:sp>
      <p:pic>
        <p:nvPicPr>
          <p:cNvPr id="10" name="Picture 9" descr="A black panther logo with yellow and blue text&#10;&#10;AI-generated content may be incorrect.">
            <a:extLst>
              <a:ext uri="{FF2B5EF4-FFF2-40B4-BE49-F238E27FC236}">
                <a16:creationId xmlns:a16="http://schemas.microsoft.com/office/drawing/2014/main" id="{30D8008B-424F-EBE4-727F-A1D127968E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23051" y="5384794"/>
            <a:ext cx="3592853" cy="3592853"/>
          </a:xfrm>
          <a:prstGeom prst="rect">
            <a:avLst/>
          </a:prstGeom>
        </p:spPr>
      </p:pic>
      <p:grpSp>
        <p:nvGrpSpPr>
          <p:cNvPr id="2" name="Group 2"/>
          <p:cNvGrpSpPr/>
          <p:nvPr/>
        </p:nvGrpSpPr>
        <p:grpSpPr>
          <a:xfrm>
            <a:off x="12701788" y="2979311"/>
            <a:ext cx="4235379" cy="770733"/>
            <a:chOff x="0" y="-76200"/>
            <a:chExt cx="4885286" cy="889000"/>
          </a:xfrm>
        </p:grpSpPr>
        <p:sp>
          <p:nvSpPr>
            <p:cNvPr id="3" name="Freeform 3"/>
            <p:cNvSpPr/>
            <p:nvPr/>
          </p:nvSpPr>
          <p:spPr>
            <a:xfrm>
              <a:off x="0" y="0"/>
              <a:ext cx="4885286" cy="210849"/>
            </a:xfrm>
            <a:custGeom>
              <a:avLst/>
              <a:gdLst/>
              <a:ahLst/>
              <a:cxnLst/>
              <a:rect l="l" t="t" r="r" b="b"/>
              <a:pathLst>
                <a:path w="4885286" h="210849">
                  <a:moveTo>
                    <a:pt x="0" y="0"/>
                  </a:moveTo>
                  <a:lnTo>
                    <a:pt x="4885286" y="0"/>
                  </a:lnTo>
                  <a:lnTo>
                    <a:pt x="4885286" y="210849"/>
                  </a:lnTo>
                  <a:lnTo>
                    <a:pt x="0" y="210849"/>
                  </a:lnTo>
                  <a:close/>
                </a:path>
              </a:pathLst>
            </a:custGeom>
            <a:gradFill rotWithShape="1">
              <a:gsLst>
                <a:gs pos="0">
                  <a:srgbClr val="0055A4">
                    <a:alpha val="100000"/>
                  </a:srgbClr>
                </a:gs>
                <a:gs pos="100000">
                  <a:srgbClr val="91C6F6">
                    <a:alpha val="100000"/>
                  </a:srgbClr>
                </a:gs>
              </a:gsLst>
              <a:path path="circle">
                <a:fillToRect r="100000" b="100000"/>
              </a:path>
              <a:tileRect l="-100000" t="-100000"/>
            </a:gradFill>
          </p:spPr>
          <p:txBody>
            <a:bodyPr/>
            <a:lstStyle/>
            <a:p>
              <a:endParaRPr lang="en-US"/>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016CB47-C4D4-4332-9ED0-DBB916252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7998" cy="102860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798022" y="5895457"/>
            <a:ext cx="5792940" cy="3655866"/>
          </a:xfrm>
          <a:prstGeom prst="rect">
            <a:avLst/>
          </a:prstGeom>
        </p:spPr>
        <p:txBody>
          <a:bodyPr vert="horz" lIns="91440" tIns="45720" rIns="91440" bIns="45720" rtlCol="0" anchor="ctr">
            <a:normAutofit/>
          </a:bodyPr>
          <a:lstStyle/>
          <a:p>
            <a:pPr marL="0" lvl="0" indent="0">
              <a:lnSpc>
                <a:spcPct val="90000"/>
              </a:lnSpc>
              <a:spcBef>
                <a:spcPct val="0"/>
              </a:spcBef>
              <a:spcAft>
                <a:spcPts val="600"/>
              </a:spcAft>
            </a:pPr>
            <a:r>
              <a:rPr lang="en-US" sz="7200" b="1" dirty="0">
                <a:latin typeface="+mj-lt"/>
                <a:ea typeface="+mj-ea"/>
                <a:cs typeface="+mj-cs"/>
              </a:rPr>
              <a:t>POINTS OF PRIDE</a:t>
            </a:r>
          </a:p>
        </p:txBody>
      </p:sp>
      <p:sp>
        <p:nvSpPr>
          <p:cNvPr id="16" name="Rectangle 15">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298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6833" y="0"/>
            <a:ext cx="16847618" cy="533677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panther logo with yellow and blue text&#10;&#10;AI-generated content may be incorrect.">
            <a:extLst>
              <a:ext uri="{FF2B5EF4-FFF2-40B4-BE49-F238E27FC236}">
                <a16:creationId xmlns:a16="http://schemas.microsoft.com/office/drawing/2014/main" id="{FC25D106-CA31-C59E-E85A-C38555755E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0651" y="576694"/>
            <a:ext cx="4216980" cy="4216980"/>
          </a:xfrm>
          <a:prstGeom prst="rect">
            <a:avLst/>
          </a:prstGeom>
        </p:spPr>
      </p:pic>
      <p:sp>
        <p:nvSpPr>
          <p:cNvPr id="20" name="Rectangle 19">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453019" y="7689101"/>
            <a:ext cx="3291840" cy="685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p:nvPr/>
        </p:nvSpPr>
        <p:spPr>
          <a:xfrm>
            <a:off x="7138672" y="2860414"/>
            <a:ext cx="9880373" cy="3655866"/>
          </a:xfrm>
          <a:prstGeom prst="rect">
            <a:avLst/>
          </a:prstGeom>
        </p:spPr>
        <p:txBody>
          <a:bodyPr vert="horz" lIns="91440" tIns="45720" rIns="91440" bIns="45720" rtlCol="0" anchor="ctr">
            <a:noAutofit/>
          </a:bodyPr>
          <a:lstStyle/>
          <a:p>
            <a:pPr marL="571500" indent="-571500">
              <a:buFont typeface="Arial" panose="020B0604020202020204" pitchFamily="34" charset="0"/>
              <a:buChar char="•"/>
            </a:pPr>
            <a:r>
              <a:rPr lang="en-US" sz="3600" dirty="0"/>
              <a:t>Recognized as a top-performing school in Florida (Graded A school)</a:t>
            </a:r>
          </a:p>
          <a:p>
            <a:pPr marL="571500" indent="-571500">
              <a:buFont typeface="Arial" panose="020B0604020202020204" pitchFamily="34" charset="0"/>
              <a:buChar char="•"/>
            </a:pPr>
            <a:r>
              <a:rPr lang="en-US" sz="3600" dirty="0"/>
              <a:t>Recognized as a Gold Model Florida PBIS School</a:t>
            </a:r>
          </a:p>
          <a:p>
            <a:pPr marL="571500" indent="-571500">
              <a:buFont typeface="Arial" panose="020B0604020202020204" pitchFamily="34" charset="0"/>
              <a:buChar char="•"/>
            </a:pPr>
            <a:r>
              <a:rPr lang="en-US" sz="3600" dirty="0"/>
              <a:t>Defend a Friend Bullying Prevention program</a:t>
            </a:r>
          </a:p>
          <a:p>
            <a:pPr marL="571500" indent="-571500">
              <a:buFont typeface="Arial" panose="020B0604020202020204" pitchFamily="34" charset="0"/>
              <a:buChar char="•"/>
            </a:pPr>
            <a:r>
              <a:rPr lang="en-US" sz="3600" dirty="0"/>
              <a:t>School celebrations for character and academics</a:t>
            </a:r>
          </a:p>
          <a:p>
            <a:pPr marL="571500" indent="-571500">
              <a:buFont typeface="Arial" panose="020B0604020202020204" pitchFamily="34" charset="0"/>
              <a:buChar char="•"/>
            </a:pPr>
            <a:r>
              <a:rPr lang="en-US" sz="3600" dirty="0"/>
              <a:t>Music Concerts, Art Show, and World’s Fair</a:t>
            </a:r>
          </a:p>
          <a:p>
            <a:pPr marL="571500" indent="-571500">
              <a:buFont typeface="Arial" panose="020B0604020202020204" pitchFamily="34" charset="0"/>
              <a:buChar char="•"/>
            </a:pPr>
            <a:r>
              <a:rPr lang="en-US" sz="3600" dirty="0"/>
              <a:t>Class participation in the Great American Teach-In</a:t>
            </a:r>
          </a:p>
          <a:p>
            <a:pPr marL="571500" indent="-571500">
              <a:buFont typeface="Arial" panose="020B0604020202020204" pitchFamily="34" charset="0"/>
              <a:buChar char="•"/>
            </a:pPr>
            <a:r>
              <a:rPr lang="en-US" sz="3600" dirty="0"/>
              <a:t>Monthly school activities include Family Nights, Parent universities, PTA, and SAC meetings</a:t>
            </a:r>
          </a:p>
          <a:p>
            <a:pPr marL="571500" indent="-571500">
              <a:buFont typeface="Arial" panose="020B0604020202020204" pitchFamily="34" charset="0"/>
              <a:buChar char="•"/>
            </a:pPr>
            <a:r>
              <a:rPr lang="en-US" sz="3600" dirty="0"/>
              <a:t>Our school community logs in thousands of volunteer hours each year</a:t>
            </a:r>
          </a:p>
          <a:p>
            <a:pPr marL="571500" indent="-571500">
              <a:buFont typeface="Arial" panose="020B0604020202020204" pitchFamily="34" charset="0"/>
              <a:buChar char="•"/>
            </a:pPr>
            <a:r>
              <a:rPr lang="en-US" sz="3600" dirty="0"/>
              <a:t>Community service projects</a:t>
            </a:r>
          </a:p>
          <a:p>
            <a:pPr marL="571500" indent="-571500">
              <a:buFont typeface="Arial" panose="020B0604020202020204" pitchFamily="34" charset="0"/>
              <a:buChar char="•"/>
            </a:pPr>
            <a:r>
              <a:rPr lang="en-US" sz="3600" dirty="0"/>
              <a:t>Over 10,000 volunteer hours logged</a:t>
            </a:r>
          </a:p>
          <a:p>
            <a:endParaRPr lang="en-US" sz="3200" dirty="0"/>
          </a:p>
        </p:txBody>
      </p:sp>
      <p:grpSp>
        <p:nvGrpSpPr>
          <p:cNvPr id="2" name="Group 2"/>
          <p:cNvGrpSpPr/>
          <p:nvPr/>
        </p:nvGrpSpPr>
        <p:grpSpPr>
          <a:xfrm>
            <a:off x="12143634" y="2499092"/>
            <a:ext cx="5005429" cy="910861"/>
            <a:chOff x="0" y="-76200"/>
            <a:chExt cx="4885286" cy="889000"/>
          </a:xfrm>
        </p:grpSpPr>
        <p:sp>
          <p:nvSpPr>
            <p:cNvPr id="3" name="Freeform 3"/>
            <p:cNvSpPr/>
            <p:nvPr/>
          </p:nvSpPr>
          <p:spPr>
            <a:xfrm>
              <a:off x="0" y="0"/>
              <a:ext cx="4885286" cy="210849"/>
            </a:xfrm>
            <a:custGeom>
              <a:avLst/>
              <a:gdLst/>
              <a:ahLst/>
              <a:cxnLst/>
              <a:rect l="l" t="t" r="r" b="b"/>
              <a:pathLst>
                <a:path w="4885286" h="210849">
                  <a:moveTo>
                    <a:pt x="0" y="0"/>
                  </a:moveTo>
                  <a:lnTo>
                    <a:pt x="4885286" y="0"/>
                  </a:lnTo>
                  <a:lnTo>
                    <a:pt x="4885286" y="210849"/>
                  </a:lnTo>
                  <a:lnTo>
                    <a:pt x="0" y="210849"/>
                  </a:lnTo>
                  <a:close/>
                </a:path>
              </a:pathLst>
            </a:custGeom>
            <a:gradFill rotWithShape="1">
              <a:gsLst>
                <a:gs pos="0">
                  <a:srgbClr val="0055A4">
                    <a:alpha val="100000"/>
                  </a:srgbClr>
                </a:gs>
                <a:gs pos="100000">
                  <a:srgbClr val="91C6F6">
                    <a:alpha val="100000"/>
                  </a:srgbClr>
                </a:gs>
              </a:gsLst>
              <a:path path="circle">
                <a:fillToRect r="100000" b="100000"/>
              </a:path>
              <a:tileRect l="-100000" t="-100000"/>
            </a:gradFill>
          </p:spPr>
          <p:txBody>
            <a:bodyPr/>
            <a:lstStyle/>
            <a:p>
              <a:endParaRPr lang="en-US" dirty="0"/>
            </a:p>
          </p:txBody>
        </p:sp>
        <p:sp>
          <p:nvSpPr>
            <p:cNvPr id="4" name="TextBox 4"/>
            <p:cNvSpPr txBox="1"/>
            <p:nvPr/>
          </p:nvSpPr>
          <p:spPr>
            <a:xfrm>
              <a:off x="0" y="-76200"/>
              <a:ext cx="812800" cy="88900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811</Words>
  <Application>Microsoft Office PowerPoint</Application>
  <PresentationFormat>Custom</PresentationFormat>
  <Paragraphs>96</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Libre Baskerville Bold</vt:lpstr>
      <vt:lpstr>League Spartan</vt:lpstr>
      <vt:lpstr>Libre Baskerville</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Pasadena Fundamental Discovery Night Presentation</dc:title>
  <dc:creator>Moody Donita</dc:creator>
  <cp:lastModifiedBy>Rudisill Angie</cp:lastModifiedBy>
  <cp:revision>7</cp:revision>
  <dcterms:created xsi:type="dcterms:W3CDTF">2006-08-16T00:00:00Z</dcterms:created>
  <dcterms:modified xsi:type="dcterms:W3CDTF">2025-10-21T18:33:39Z</dcterms:modified>
  <dc:identifier>DAFK6q6CzXo</dc:identifier>
</cp:coreProperties>
</file>